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3" r:id="rId3"/>
    <p:sldId id="264" r:id="rId4"/>
    <p:sldId id="265" r:id="rId5"/>
    <p:sldId id="266" r:id="rId6"/>
    <p:sldId id="267" r:id="rId7"/>
    <p:sldId id="304" r:id="rId8"/>
    <p:sldId id="275" r:id="rId9"/>
    <p:sldId id="269" r:id="rId10"/>
    <p:sldId id="277" r:id="rId11"/>
    <p:sldId id="299" r:id="rId12"/>
    <p:sldId id="300"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307" r:id="rId27"/>
    <p:sldId id="308" r:id="rId28"/>
    <p:sldId id="291" r:id="rId29"/>
    <p:sldId id="292" r:id="rId30"/>
    <p:sldId id="293" r:id="rId31"/>
    <p:sldId id="294" r:id="rId32"/>
    <p:sldId id="295" r:id="rId33"/>
    <p:sldId id="296" r:id="rId34"/>
    <p:sldId id="297" r:id="rId35"/>
    <p:sldId id="298" r:id="rId36"/>
    <p:sldId id="303" r:id="rId37"/>
    <p:sldId id="276" r:id="rId38"/>
    <p:sldId id="270" r:id="rId39"/>
    <p:sldId id="271" r:id="rId40"/>
    <p:sldId id="272" r:id="rId41"/>
    <p:sldId id="273" r:id="rId42"/>
    <p:sldId id="301" r:id="rId43"/>
    <p:sldId id="305" r:id="rId44"/>
    <p:sldId id="306"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B546777-F9B2-4BB9-9768-5F47D916C07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389185E2-8E2D-4C48-A227-59C2DD667C53}"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76250" y="1268413"/>
            <a:ext cx="8229600" cy="4495800"/>
          </a:xfrm>
        </p:spPr>
        <p:txBody>
          <a:bodyPr/>
          <a:lstStyle/>
          <a:p>
            <a:pPr lvl="0"/>
            <a:endParaRPr lang="zh-TW" altLang="en-US"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6DD53BE9-C38F-4DE5-B149-63AE4ECBEF9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6"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___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4"/>
          <p:cNvSpPr>
            <a:spLocks noGrp="1"/>
          </p:cNvSpPr>
          <p:nvPr>
            <p:ph type="sldNum" sz="quarter" idx="12"/>
          </p:nvPr>
        </p:nvSpPr>
        <p:spPr/>
        <p:txBody>
          <a:bodyPr/>
          <a:lstStyle/>
          <a:p>
            <a:pPr>
              <a:defRPr/>
            </a:pPr>
            <a:fld id="{7EE27432-4284-47B4-8E5D-2D67E9777E2A}" type="slidenum">
              <a:rPr lang="en-US" altLang="zh-TW"/>
              <a:pPr>
                <a:defRPr/>
              </a:pPr>
              <a:t>1</a:t>
            </a:fld>
            <a:endParaRPr lang="en-US" altLang="zh-TW"/>
          </a:p>
        </p:txBody>
      </p:sp>
      <p:sp>
        <p:nvSpPr>
          <p:cNvPr id="1699842" name="Rectangle 2"/>
          <p:cNvSpPr>
            <a:spLocks noGrp="1" noChangeArrowheads="1"/>
          </p:cNvSpPr>
          <p:nvPr>
            <p:ph type="title"/>
          </p:nvPr>
        </p:nvSpPr>
        <p:spPr/>
        <p:txBody>
          <a:bodyPr/>
          <a:lstStyle/>
          <a:p>
            <a:pPr eaLnBrk="1" hangingPunct="1">
              <a:defRPr/>
            </a:pPr>
            <a:r>
              <a:rPr lang="zh-TW" altLang="en-US" smtClean="0">
                <a:solidFill>
                  <a:srgbClr val="FFFF00"/>
                </a:solidFill>
              </a:rPr>
              <a:t>再造第二層次：</a:t>
            </a:r>
            <a:r>
              <a:rPr lang="zh-TW" altLang="en-US" smtClean="0"/>
              <a:t>流程管理</a:t>
            </a:r>
            <a:r>
              <a:rPr lang="zh-TW" altLang="en-US" smtClean="0">
                <a:solidFill>
                  <a:srgbClr val="CCCCFF"/>
                </a:solidFill>
              </a:rPr>
              <a:t>再</a:t>
            </a:r>
            <a:r>
              <a:rPr lang="zh-TW" altLang="en-US" smtClean="0"/>
              <a:t>造</a:t>
            </a:r>
          </a:p>
        </p:txBody>
      </p:sp>
      <p:sp>
        <p:nvSpPr>
          <p:cNvPr id="1699843" name="Text Box 3"/>
          <p:cNvSpPr txBox="1">
            <a:spLocks noChangeArrowheads="1"/>
          </p:cNvSpPr>
          <p:nvPr/>
        </p:nvSpPr>
        <p:spPr bwMode="auto">
          <a:xfrm>
            <a:off x="5334000" y="1828800"/>
            <a:ext cx="3384550" cy="1771650"/>
          </a:xfrm>
          <a:prstGeom prst="rect">
            <a:avLst/>
          </a:prstGeom>
          <a:solidFill>
            <a:srgbClr val="663300"/>
          </a:solidFill>
          <a:ln w="12700" cap="sq">
            <a:noFill/>
            <a:miter lim="800000"/>
            <a:headEnd type="none" w="sm" len="sm"/>
            <a:tailEnd type="none" w="sm" len="sm"/>
          </a:ln>
        </p:spPr>
        <p:txBody>
          <a:bodyPr wrap="none">
            <a:spAutoFit/>
          </a:bodyPr>
          <a:lstStyle/>
          <a:p>
            <a:pPr>
              <a:spcBef>
                <a:spcPct val="20000"/>
              </a:spcBef>
              <a:buFontTx/>
              <a:buChar char="•"/>
            </a:pP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以創意思考提供客戶</a:t>
            </a:r>
          </a:p>
          <a:p>
            <a:pPr>
              <a:spcBef>
                <a:spcPct val="20000"/>
              </a:spcBef>
            </a:pPr>
            <a:r>
              <a:rPr lang="zh-TW" altLang="en-US" sz="2400">
                <a:latin typeface="Times New Roman" pitchFamily="18" charset="0"/>
                <a:ea typeface="標楷體" pitchFamily="65" charset="-120"/>
              </a:rPr>
              <a:t>  優質、低價、樣新、</a:t>
            </a:r>
          </a:p>
          <a:p>
            <a:pPr>
              <a:spcBef>
                <a:spcPct val="20000"/>
              </a:spcBef>
            </a:pPr>
            <a:r>
              <a:rPr lang="zh-TW" altLang="en-US" sz="2400">
                <a:latin typeface="Times New Roman" pitchFamily="18" charset="0"/>
                <a:ea typeface="標楷體" pitchFamily="65" charset="-120"/>
              </a:rPr>
              <a:t>  快速的一連串活動所</a:t>
            </a:r>
          </a:p>
          <a:p>
            <a:pPr>
              <a:spcBef>
                <a:spcPct val="20000"/>
              </a:spcBef>
            </a:pPr>
            <a:r>
              <a:rPr lang="zh-TW" altLang="en-US" sz="2400">
                <a:latin typeface="Times New Roman" pitchFamily="18" charset="0"/>
                <a:ea typeface="標楷體" pitchFamily="65" charset="-120"/>
              </a:rPr>
              <a:t>  組成的</a:t>
            </a:r>
            <a:r>
              <a:rPr lang="zh-TW" altLang="en-US" sz="2400">
                <a:solidFill>
                  <a:schemeClr val="hlink"/>
                </a:solidFill>
                <a:latin typeface="Times New Roman" pitchFamily="18" charset="0"/>
                <a:ea typeface="標楷體" pitchFamily="65" charset="-120"/>
              </a:rPr>
              <a:t>邏輯流程</a:t>
            </a:r>
            <a:r>
              <a:rPr lang="zh-TW" altLang="en-US" sz="2400">
                <a:latin typeface="Times New Roman" pitchFamily="18" charset="0"/>
                <a:ea typeface="標楷體" pitchFamily="65" charset="-120"/>
              </a:rPr>
              <a:t>為何？</a:t>
            </a:r>
          </a:p>
        </p:txBody>
      </p:sp>
      <p:sp>
        <p:nvSpPr>
          <p:cNvPr id="1699844" name="Text Box 4"/>
          <p:cNvSpPr txBox="1">
            <a:spLocks noChangeArrowheads="1"/>
          </p:cNvSpPr>
          <p:nvPr/>
        </p:nvSpPr>
        <p:spPr bwMode="auto">
          <a:xfrm>
            <a:off x="5334000" y="3810000"/>
            <a:ext cx="3352800" cy="1333500"/>
          </a:xfrm>
          <a:prstGeom prst="rect">
            <a:avLst/>
          </a:prstGeom>
          <a:solidFill>
            <a:srgbClr val="008000"/>
          </a:solidFill>
          <a:ln w="12700" cap="sq">
            <a:noFill/>
            <a:miter lim="800000"/>
            <a:headEnd type="none" w="sm" len="sm"/>
            <a:tailEnd type="none" w="sm" len="sm"/>
          </a:ln>
        </p:spPr>
        <p:txBody>
          <a:bodyPr>
            <a:spAutoFit/>
          </a:bodyPr>
          <a:lstStyle/>
          <a:p>
            <a:pPr>
              <a:spcBef>
                <a:spcPct val="20000"/>
              </a:spcBef>
              <a:buFontTx/>
              <a:buChar char="•"/>
            </a:pP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現有</a:t>
            </a:r>
            <a:r>
              <a:rPr lang="zh-TW" altLang="en-US" sz="2400">
                <a:solidFill>
                  <a:schemeClr val="hlink"/>
                </a:solidFill>
                <a:latin typeface="Times New Roman" pitchFamily="18" charset="0"/>
                <a:ea typeface="標楷體" pitchFamily="65" charset="-120"/>
              </a:rPr>
              <a:t>實體流程</a:t>
            </a:r>
            <a:r>
              <a:rPr lang="zh-TW" altLang="en-US" sz="2400">
                <a:latin typeface="Times New Roman" pitchFamily="18" charset="0"/>
                <a:ea typeface="標楷體" pitchFamily="65" charset="-120"/>
              </a:rPr>
              <a:t>與它比</a:t>
            </a:r>
          </a:p>
          <a:p>
            <a:pPr>
              <a:spcBef>
                <a:spcPct val="20000"/>
              </a:spcBef>
            </a:pPr>
            <a:r>
              <a:rPr lang="zh-TW" altLang="en-US" sz="2400">
                <a:latin typeface="Times New Roman" pitchFamily="18" charset="0"/>
                <a:ea typeface="標楷體" pitchFamily="65" charset="-120"/>
              </a:rPr>
              <a:t>  較時 ，有何不同？應</a:t>
            </a:r>
          </a:p>
          <a:p>
            <a:pPr>
              <a:spcBef>
                <a:spcPct val="20000"/>
              </a:spcBef>
            </a:pPr>
            <a:r>
              <a:rPr lang="zh-TW" altLang="en-US" sz="2400">
                <a:latin typeface="Times New Roman" pitchFamily="18" charset="0"/>
                <a:ea typeface="標楷體" pitchFamily="65" charset="-120"/>
              </a:rPr>
              <a:t>  如何調整之？</a:t>
            </a:r>
          </a:p>
        </p:txBody>
      </p:sp>
      <p:grpSp>
        <p:nvGrpSpPr>
          <p:cNvPr id="2" name="Group 5"/>
          <p:cNvGrpSpPr>
            <a:grpSpLocks/>
          </p:cNvGrpSpPr>
          <p:nvPr/>
        </p:nvGrpSpPr>
        <p:grpSpPr bwMode="auto">
          <a:xfrm>
            <a:off x="1371600" y="1752600"/>
            <a:ext cx="3773488" cy="3429000"/>
            <a:chOff x="1575" y="1152"/>
            <a:chExt cx="2377" cy="2160"/>
          </a:xfrm>
        </p:grpSpPr>
        <p:sp>
          <p:nvSpPr>
            <p:cNvPr id="38925" name="Oval 6"/>
            <p:cNvSpPr>
              <a:spLocks noChangeArrowheads="1"/>
            </p:cNvSpPr>
            <p:nvPr/>
          </p:nvSpPr>
          <p:spPr bwMode="auto">
            <a:xfrm>
              <a:off x="1575" y="1152"/>
              <a:ext cx="2377" cy="2160"/>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8926" name="Line 7"/>
            <p:cNvSpPr>
              <a:spLocks noChangeShapeType="1"/>
            </p:cNvSpPr>
            <p:nvPr/>
          </p:nvSpPr>
          <p:spPr bwMode="auto">
            <a:xfrm>
              <a:off x="1575" y="2275"/>
              <a:ext cx="475" cy="0"/>
            </a:xfrm>
            <a:prstGeom prst="line">
              <a:avLst/>
            </a:prstGeom>
            <a:noFill/>
            <a:ln w="9525">
              <a:solidFill>
                <a:schemeClr val="tx1"/>
              </a:solidFill>
              <a:prstDash val="sysDot"/>
              <a:round/>
              <a:headEnd/>
              <a:tailEnd/>
            </a:ln>
          </p:spPr>
          <p:txBody>
            <a:bodyPr wrap="none" anchor="ctr"/>
            <a:lstStyle/>
            <a:p>
              <a:endParaRPr lang="zh-TW" altLang="en-US"/>
            </a:p>
          </p:txBody>
        </p:sp>
        <p:sp>
          <p:nvSpPr>
            <p:cNvPr id="38927" name="Line 8"/>
            <p:cNvSpPr>
              <a:spLocks noChangeShapeType="1"/>
            </p:cNvSpPr>
            <p:nvPr/>
          </p:nvSpPr>
          <p:spPr bwMode="auto">
            <a:xfrm>
              <a:off x="3476" y="2275"/>
              <a:ext cx="476" cy="0"/>
            </a:xfrm>
            <a:prstGeom prst="line">
              <a:avLst/>
            </a:prstGeom>
            <a:noFill/>
            <a:ln w="9525">
              <a:solidFill>
                <a:schemeClr val="tx1"/>
              </a:solidFill>
              <a:prstDash val="sysDot"/>
              <a:round/>
              <a:headEnd/>
              <a:tailEnd/>
            </a:ln>
          </p:spPr>
          <p:txBody>
            <a:bodyPr wrap="none" anchor="ctr"/>
            <a:lstStyle/>
            <a:p>
              <a:endParaRPr lang="zh-TW" altLang="en-US"/>
            </a:p>
          </p:txBody>
        </p:sp>
        <p:sp>
          <p:nvSpPr>
            <p:cNvPr id="38928" name="Text Box 9"/>
            <p:cNvSpPr txBox="1">
              <a:spLocks noChangeArrowheads="1"/>
            </p:cNvSpPr>
            <p:nvPr/>
          </p:nvSpPr>
          <p:spPr bwMode="auto">
            <a:xfrm>
              <a:off x="1632" y="1968"/>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進料</a:t>
              </a:r>
            </a:p>
            <a:p>
              <a:r>
                <a:rPr lang="zh-TW" altLang="en-US" sz="1400">
                  <a:solidFill>
                    <a:srgbClr val="000066"/>
                  </a:solidFill>
                  <a:latin typeface="Times New Roman" pitchFamily="18" charset="0"/>
                  <a:ea typeface="標楷體" pitchFamily="65" charset="-120"/>
                </a:rPr>
                <a:t>作業</a:t>
              </a:r>
            </a:p>
          </p:txBody>
        </p:sp>
        <p:sp>
          <p:nvSpPr>
            <p:cNvPr id="38929" name="Text Box 10"/>
            <p:cNvSpPr txBox="1">
              <a:spLocks noChangeArrowheads="1"/>
            </p:cNvSpPr>
            <p:nvPr/>
          </p:nvSpPr>
          <p:spPr bwMode="auto">
            <a:xfrm>
              <a:off x="1868" y="1461"/>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生產</a:t>
              </a:r>
            </a:p>
            <a:p>
              <a:r>
                <a:rPr lang="zh-TW" altLang="en-US" sz="1400">
                  <a:solidFill>
                    <a:srgbClr val="000066"/>
                  </a:solidFill>
                  <a:latin typeface="Times New Roman" pitchFamily="18" charset="0"/>
                  <a:ea typeface="標楷體" pitchFamily="65" charset="-120"/>
                </a:rPr>
                <a:t>作業</a:t>
              </a:r>
            </a:p>
          </p:txBody>
        </p:sp>
        <p:sp>
          <p:nvSpPr>
            <p:cNvPr id="38930" name="Text Box 11"/>
            <p:cNvSpPr txBox="1">
              <a:spLocks noChangeArrowheads="1"/>
            </p:cNvSpPr>
            <p:nvPr/>
          </p:nvSpPr>
          <p:spPr bwMode="auto">
            <a:xfrm>
              <a:off x="2569" y="1195"/>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入庫</a:t>
              </a:r>
            </a:p>
            <a:p>
              <a:r>
                <a:rPr lang="zh-TW" altLang="en-US" sz="1400">
                  <a:solidFill>
                    <a:srgbClr val="000066"/>
                  </a:solidFill>
                  <a:latin typeface="Times New Roman" pitchFamily="18" charset="0"/>
                  <a:ea typeface="標楷體" pitchFamily="65" charset="-120"/>
                </a:rPr>
                <a:t>作業</a:t>
              </a:r>
            </a:p>
          </p:txBody>
        </p:sp>
        <p:sp>
          <p:nvSpPr>
            <p:cNvPr id="38931" name="Text Box 12"/>
            <p:cNvSpPr txBox="1">
              <a:spLocks noChangeArrowheads="1"/>
            </p:cNvSpPr>
            <p:nvPr/>
          </p:nvSpPr>
          <p:spPr bwMode="auto">
            <a:xfrm>
              <a:off x="3260" y="1454"/>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銷售</a:t>
              </a:r>
            </a:p>
            <a:p>
              <a:r>
                <a:rPr lang="zh-TW" altLang="en-US" sz="1400">
                  <a:solidFill>
                    <a:srgbClr val="000066"/>
                  </a:solidFill>
                  <a:latin typeface="Times New Roman" pitchFamily="18" charset="0"/>
                  <a:ea typeface="標楷體" pitchFamily="65" charset="-120"/>
                </a:rPr>
                <a:t>作業</a:t>
              </a:r>
            </a:p>
          </p:txBody>
        </p:sp>
        <p:sp>
          <p:nvSpPr>
            <p:cNvPr id="38932" name="Text Box 13"/>
            <p:cNvSpPr txBox="1">
              <a:spLocks noChangeArrowheads="1"/>
            </p:cNvSpPr>
            <p:nvPr/>
          </p:nvSpPr>
          <p:spPr bwMode="auto">
            <a:xfrm>
              <a:off x="3510" y="1936"/>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售後</a:t>
              </a:r>
            </a:p>
            <a:p>
              <a:r>
                <a:rPr lang="zh-TW" altLang="en-US" sz="1400">
                  <a:solidFill>
                    <a:srgbClr val="000066"/>
                  </a:solidFill>
                  <a:latin typeface="Times New Roman" pitchFamily="18" charset="0"/>
                  <a:ea typeface="標楷體" pitchFamily="65" charset="-120"/>
                </a:rPr>
                <a:t>服務</a:t>
              </a:r>
            </a:p>
          </p:txBody>
        </p:sp>
        <p:sp>
          <p:nvSpPr>
            <p:cNvPr id="38933" name="Text Box 14"/>
            <p:cNvSpPr txBox="1">
              <a:spLocks noChangeArrowheads="1"/>
            </p:cNvSpPr>
            <p:nvPr/>
          </p:nvSpPr>
          <p:spPr bwMode="auto">
            <a:xfrm>
              <a:off x="1738" y="2411"/>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財務</a:t>
              </a:r>
            </a:p>
            <a:p>
              <a:r>
                <a:rPr lang="zh-TW" altLang="en-US" sz="1400">
                  <a:solidFill>
                    <a:srgbClr val="000066"/>
                  </a:solidFill>
                  <a:latin typeface="Times New Roman" pitchFamily="18" charset="0"/>
                  <a:ea typeface="標楷體" pitchFamily="65" charset="-120"/>
                </a:rPr>
                <a:t>行政</a:t>
              </a:r>
            </a:p>
          </p:txBody>
        </p:sp>
        <p:sp>
          <p:nvSpPr>
            <p:cNvPr id="38934" name="Text Box 15"/>
            <p:cNvSpPr txBox="1">
              <a:spLocks noChangeArrowheads="1"/>
            </p:cNvSpPr>
            <p:nvPr/>
          </p:nvSpPr>
          <p:spPr bwMode="auto">
            <a:xfrm>
              <a:off x="2064" y="2784"/>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人力</a:t>
              </a:r>
            </a:p>
            <a:p>
              <a:r>
                <a:rPr lang="zh-TW" altLang="en-US" sz="1400">
                  <a:solidFill>
                    <a:srgbClr val="000066"/>
                  </a:solidFill>
                  <a:latin typeface="Times New Roman" pitchFamily="18" charset="0"/>
                  <a:ea typeface="標楷體" pitchFamily="65" charset="-120"/>
                </a:rPr>
                <a:t>資源</a:t>
              </a:r>
            </a:p>
          </p:txBody>
        </p:sp>
        <p:sp>
          <p:nvSpPr>
            <p:cNvPr id="38935" name="Text Box 16"/>
            <p:cNvSpPr txBox="1">
              <a:spLocks noChangeArrowheads="1"/>
            </p:cNvSpPr>
            <p:nvPr/>
          </p:nvSpPr>
          <p:spPr bwMode="auto">
            <a:xfrm>
              <a:off x="3120" y="2784"/>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研究</a:t>
              </a:r>
            </a:p>
            <a:p>
              <a:r>
                <a:rPr lang="zh-TW" altLang="en-US" sz="1400">
                  <a:solidFill>
                    <a:srgbClr val="000066"/>
                  </a:solidFill>
                  <a:latin typeface="Times New Roman" pitchFamily="18" charset="0"/>
                  <a:ea typeface="標楷體" pitchFamily="65" charset="-120"/>
                </a:rPr>
                <a:t>開發</a:t>
              </a:r>
            </a:p>
          </p:txBody>
        </p:sp>
        <p:sp>
          <p:nvSpPr>
            <p:cNvPr id="38936" name="Text Box 17"/>
            <p:cNvSpPr txBox="1">
              <a:spLocks noChangeArrowheads="1"/>
            </p:cNvSpPr>
            <p:nvPr/>
          </p:nvSpPr>
          <p:spPr bwMode="auto">
            <a:xfrm>
              <a:off x="3476" y="2448"/>
              <a:ext cx="340" cy="326"/>
            </a:xfrm>
            <a:prstGeom prst="rect">
              <a:avLst/>
            </a:prstGeom>
            <a:noFill/>
            <a:ln w="9525">
              <a:noFill/>
              <a:miter lim="800000"/>
              <a:headEnd/>
              <a:tailEnd/>
            </a:ln>
          </p:spPr>
          <p:txBody>
            <a:bodyPr wrap="none">
              <a:spAutoFit/>
            </a:bodyPr>
            <a:lstStyle/>
            <a:p>
              <a:r>
                <a:rPr lang="zh-TW" altLang="en-US" sz="1400">
                  <a:solidFill>
                    <a:srgbClr val="000066"/>
                  </a:solidFill>
                  <a:latin typeface="Times New Roman" pitchFamily="18" charset="0"/>
                  <a:ea typeface="標楷體" pitchFamily="65" charset="-120"/>
                </a:rPr>
                <a:t>採購</a:t>
              </a:r>
            </a:p>
            <a:p>
              <a:r>
                <a:rPr lang="zh-TW" altLang="en-US" sz="1400">
                  <a:solidFill>
                    <a:srgbClr val="000066"/>
                  </a:solidFill>
                  <a:latin typeface="Times New Roman" pitchFamily="18" charset="0"/>
                  <a:ea typeface="標楷體" pitchFamily="65" charset="-120"/>
                </a:rPr>
                <a:t>管理</a:t>
              </a:r>
            </a:p>
          </p:txBody>
        </p:sp>
        <p:sp>
          <p:nvSpPr>
            <p:cNvPr id="38937" name="Line 18"/>
            <p:cNvSpPr>
              <a:spLocks noChangeShapeType="1"/>
            </p:cNvSpPr>
            <p:nvPr/>
          </p:nvSpPr>
          <p:spPr bwMode="auto">
            <a:xfrm>
              <a:off x="2093" y="3096"/>
              <a:ext cx="1383" cy="0"/>
            </a:xfrm>
            <a:prstGeom prst="line">
              <a:avLst/>
            </a:prstGeom>
            <a:noFill/>
            <a:ln w="9525">
              <a:solidFill>
                <a:schemeClr val="tx1"/>
              </a:solidFill>
              <a:round/>
              <a:headEnd/>
              <a:tailEnd/>
            </a:ln>
          </p:spPr>
          <p:txBody>
            <a:bodyPr wrap="none" anchor="ctr"/>
            <a:lstStyle/>
            <a:p>
              <a:endParaRPr lang="zh-TW" altLang="en-US"/>
            </a:p>
          </p:txBody>
        </p:sp>
        <p:sp>
          <p:nvSpPr>
            <p:cNvPr id="1699859" name="Text Box 19"/>
            <p:cNvSpPr txBox="1">
              <a:spLocks noChangeArrowheads="1"/>
            </p:cNvSpPr>
            <p:nvPr/>
          </p:nvSpPr>
          <p:spPr bwMode="auto">
            <a:xfrm>
              <a:off x="2516" y="3087"/>
              <a:ext cx="628" cy="212"/>
            </a:xfrm>
            <a:prstGeom prst="rect">
              <a:avLst/>
            </a:prstGeom>
            <a:noFill/>
            <a:ln w="9525">
              <a:noFill/>
              <a:miter lim="800000"/>
              <a:headEnd/>
              <a:tailEnd/>
            </a:ln>
            <a:effectLst/>
          </p:spPr>
          <p:txBody>
            <a:bodyPr wrap="none">
              <a:spAutoFit/>
            </a:bodyPr>
            <a:lstStyle/>
            <a:p>
              <a:pPr>
                <a:defRPr/>
              </a:pPr>
              <a:r>
                <a:rPr lang="zh-TW" altLang="en-US" sz="1600">
                  <a:solidFill>
                    <a:srgbClr val="000066"/>
                  </a:solidFill>
                  <a:effectLst>
                    <a:outerShdw blurRad="38100" dist="38100" dir="2700000" algn="tl">
                      <a:srgbClr val="000000"/>
                    </a:outerShdw>
                  </a:effectLst>
                  <a:latin typeface="Times New Roman" pitchFamily="18" charset="0"/>
                  <a:ea typeface="標楷體" pitchFamily="65" charset="-120"/>
                </a:rPr>
                <a:t>服務流程</a:t>
              </a:r>
              <a:endParaRPr lang="zh-TW" altLang="en-US" sz="1600">
                <a:solidFill>
                  <a:srgbClr val="000066"/>
                </a:solidFill>
                <a:latin typeface="Times New Roman" pitchFamily="18" charset="0"/>
                <a:ea typeface="標楷體" pitchFamily="65" charset="-120"/>
              </a:endParaRPr>
            </a:p>
          </p:txBody>
        </p:sp>
        <p:sp>
          <p:nvSpPr>
            <p:cNvPr id="38939" name="AutoShape 20"/>
            <p:cNvSpPr>
              <a:spLocks noChangeArrowheads="1"/>
            </p:cNvSpPr>
            <p:nvPr/>
          </p:nvSpPr>
          <p:spPr bwMode="auto">
            <a:xfrm>
              <a:off x="2736" y="2832"/>
              <a:ext cx="96" cy="240"/>
            </a:xfrm>
            <a:prstGeom prst="down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zh-TW" altLang="en-US"/>
            </a:p>
          </p:txBody>
        </p:sp>
      </p:grpSp>
      <p:grpSp>
        <p:nvGrpSpPr>
          <p:cNvPr id="3" name="Group 21"/>
          <p:cNvGrpSpPr>
            <a:grpSpLocks/>
          </p:cNvGrpSpPr>
          <p:nvPr/>
        </p:nvGrpSpPr>
        <p:grpSpPr bwMode="auto">
          <a:xfrm>
            <a:off x="2133600" y="2438400"/>
            <a:ext cx="2263775" cy="2057400"/>
            <a:chOff x="4334" y="1536"/>
            <a:chExt cx="1426" cy="1296"/>
          </a:xfrm>
        </p:grpSpPr>
        <p:sp>
          <p:nvSpPr>
            <p:cNvPr id="38921" name="Oval 22"/>
            <p:cNvSpPr>
              <a:spLocks noChangeArrowheads="1"/>
            </p:cNvSpPr>
            <p:nvPr/>
          </p:nvSpPr>
          <p:spPr bwMode="auto">
            <a:xfrm>
              <a:off x="4334" y="1536"/>
              <a:ext cx="1426" cy="1296"/>
            </a:xfrm>
            <a:prstGeom prst="ellipse">
              <a:avLst/>
            </a:prstGeom>
            <a:solidFill>
              <a:srgbClr val="CC3399"/>
            </a:solidFill>
            <a:ln w="9525">
              <a:solidFill>
                <a:schemeClr val="tx1"/>
              </a:solidFill>
              <a:round/>
              <a:headEnd/>
              <a:tailEnd/>
            </a:ln>
          </p:spPr>
          <p:txBody>
            <a:bodyPr wrap="none" anchor="ctr"/>
            <a:lstStyle/>
            <a:p>
              <a:pPr algn="ctr"/>
              <a:endParaRPr lang="zh-TW" altLang="zh-TW" sz="2400">
                <a:solidFill>
                  <a:srgbClr val="CCECFF"/>
                </a:solidFill>
                <a:latin typeface="Times New Roman" pitchFamily="18" charset="0"/>
              </a:endParaRPr>
            </a:p>
          </p:txBody>
        </p:sp>
        <p:sp>
          <p:nvSpPr>
            <p:cNvPr id="38922" name="Line 23"/>
            <p:cNvSpPr>
              <a:spLocks noChangeShapeType="1"/>
            </p:cNvSpPr>
            <p:nvPr/>
          </p:nvSpPr>
          <p:spPr bwMode="auto">
            <a:xfrm>
              <a:off x="4512" y="2592"/>
              <a:ext cx="1080" cy="0"/>
            </a:xfrm>
            <a:prstGeom prst="line">
              <a:avLst/>
            </a:prstGeom>
            <a:noFill/>
            <a:ln w="9525">
              <a:solidFill>
                <a:schemeClr val="tx1"/>
              </a:solidFill>
              <a:round/>
              <a:headEnd/>
              <a:tailEnd/>
            </a:ln>
          </p:spPr>
          <p:txBody>
            <a:bodyPr wrap="none" anchor="ctr"/>
            <a:lstStyle/>
            <a:p>
              <a:endParaRPr lang="zh-TW" altLang="en-US"/>
            </a:p>
          </p:txBody>
        </p:sp>
        <p:sp>
          <p:nvSpPr>
            <p:cNvPr id="1699864" name="Text Box 24"/>
            <p:cNvSpPr txBox="1">
              <a:spLocks noChangeArrowheads="1"/>
            </p:cNvSpPr>
            <p:nvPr/>
          </p:nvSpPr>
          <p:spPr bwMode="auto">
            <a:xfrm>
              <a:off x="4752" y="2577"/>
              <a:ext cx="628" cy="212"/>
            </a:xfrm>
            <a:prstGeom prst="rect">
              <a:avLst/>
            </a:prstGeom>
            <a:noFill/>
            <a:ln w="9525">
              <a:noFill/>
              <a:miter lim="800000"/>
              <a:headEnd/>
              <a:tailEnd/>
            </a:ln>
            <a:effectLst/>
          </p:spPr>
          <p:txBody>
            <a:bodyPr wrap="none">
              <a:spAutoFit/>
            </a:bodyPr>
            <a:lstStyle/>
            <a:p>
              <a:pPr>
                <a:defRPr/>
              </a:pPr>
              <a:r>
                <a:rPr lang="zh-TW" altLang="en-US" sz="1600">
                  <a:solidFill>
                    <a:srgbClr val="CCECFF"/>
                  </a:solidFill>
                  <a:effectLst>
                    <a:outerShdw blurRad="38100" dist="38100" dir="2700000" algn="tl">
                      <a:srgbClr val="000000"/>
                    </a:outerShdw>
                  </a:effectLst>
                  <a:latin typeface="Times New Roman" pitchFamily="18" charset="0"/>
                  <a:ea typeface="標楷體" pitchFamily="65" charset="-120"/>
                </a:rPr>
                <a:t>成功法則</a:t>
              </a:r>
              <a:endParaRPr lang="zh-TW" altLang="en-US" sz="1600">
                <a:solidFill>
                  <a:srgbClr val="CCECFF"/>
                </a:solidFill>
                <a:latin typeface="Times New Roman" pitchFamily="18" charset="0"/>
                <a:ea typeface="標楷體" pitchFamily="65" charset="-120"/>
              </a:endParaRPr>
            </a:p>
          </p:txBody>
        </p:sp>
        <p:sp>
          <p:nvSpPr>
            <p:cNvPr id="38924" name="Text Box 25"/>
            <p:cNvSpPr txBox="1">
              <a:spLocks noChangeArrowheads="1"/>
            </p:cNvSpPr>
            <p:nvPr/>
          </p:nvSpPr>
          <p:spPr bwMode="auto">
            <a:xfrm>
              <a:off x="4512" y="1824"/>
              <a:ext cx="1124" cy="647"/>
            </a:xfrm>
            <a:prstGeom prst="rect">
              <a:avLst/>
            </a:prstGeom>
            <a:noFill/>
            <a:ln w="12700" cap="sq">
              <a:noFill/>
              <a:miter lim="800000"/>
              <a:headEnd type="none" w="sm" len="sm"/>
              <a:tailEnd type="none" w="sm" len="sm"/>
            </a:ln>
          </p:spPr>
          <p:txBody>
            <a:bodyPr wrap="none">
              <a:spAutoFit/>
            </a:bodyPr>
            <a:lstStyle/>
            <a:p>
              <a:pPr algn="ctr">
                <a:spcBef>
                  <a:spcPct val="20000"/>
                </a:spcBef>
              </a:pPr>
              <a:r>
                <a:rPr lang="zh-TW" altLang="en-US" b="1">
                  <a:solidFill>
                    <a:srgbClr val="CCECFF"/>
                  </a:solidFill>
                  <a:latin typeface="Times New Roman" pitchFamily="18" charset="0"/>
                  <a:ea typeface="標楷體" pitchFamily="65" charset="-120"/>
                </a:rPr>
                <a:t>達成優質、低價</a:t>
              </a:r>
            </a:p>
            <a:p>
              <a:pPr algn="ctr">
                <a:spcBef>
                  <a:spcPct val="20000"/>
                </a:spcBef>
              </a:pPr>
              <a:r>
                <a:rPr lang="zh-TW" altLang="en-US" b="1">
                  <a:solidFill>
                    <a:srgbClr val="CCECFF"/>
                  </a:solidFill>
                  <a:latin typeface="Times New Roman" pitchFamily="18" charset="0"/>
                  <a:ea typeface="標楷體" pitchFamily="65" charset="-120"/>
                </a:rPr>
                <a:t>、樣新、快速的</a:t>
              </a:r>
            </a:p>
            <a:p>
              <a:pPr algn="ctr">
                <a:spcBef>
                  <a:spcPct val="20000"/>
                </a:spcBef>
              </a:pPr>
              <a:r>
                <a:rPr lang="zh-TW" altLang="en-US" b="1">
                  <a:solidFill>
                    <a:srgbClr val="CCECFF"/>
                  </a:solidFill>
                  <a:latin typeface="Times New Roman" pitchFamily="18" charset="0"/>
                  <a:ea typeface="標楷體" pitchFamily="65" charset="-120"/>
                </a:rPr>
                <a:t>典範？</a:t>
              </a:r>
            </a:p>
          </p:txBody>
        </p:sp>
      </p:grpSp>
      <p:sp>
        <p:nvSpPr>
          <p:cNvPr id="1699866" name="Text Box 26"/>
          <p:cNvSpPr txBox="1">
            <a:spLocks noChangeArrowheads="1"/>
          </p:cNvSpPr>
          <p:nvPr/>
        </p:nvSpPr>
        <p:spPr bwMode="auto">
          <a:xfrm>
            <a:off x="1524000" y="5638800"/>
            <a:ext cx="6553200" cy="457200"/>
          </a:xfrm>
          <a:prstGeom prst="rect">
            <a:avLst/>
          </a:prstGeom>
          <a:solidFill>
            <a:srgbClr val="3366FF"/>
          </a:solidFill>
          <a:ln w="12700" cap="sq">
            <a:noFill/>
            <a:miter lim="800000"/>
            <a:headEnd type="none" w="sm" len="sm"/>
            <a:tailEnd type="none" w="sm" len="sm"/>
          </a:ln>
        </p:spPr>
        <p:txBody>
          <a:bodyPr>
            <a:spAutoFit/>
          </a:bodyPr>
          <a:lstStyle/>
          <a:p>
            <a:pPr>
              <a:spcBef>
                <a:spcPct val="20000"/>
              </a:spcBef>
            </a:pP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流程再造機會 </a:t>
            </a: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理想邏輯流程 </a:t>
            </a: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現有實體流程</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99843"/>
                                        </p:tgtEl>
                                        <p:attrNameLst>
                                          <p:attrName>style.visibility</p:attrName>
                                        </p:attrNameLst>
                                      </p:cBhvr>
                                      <p:to>
                                        <p:strVal val="visible"/>
                                      </p:to>
                                    </p:set>
                                    <p:anim calcmode="lin" valueType="num">
                                      <p:cBhvr additive="base">
                                        <p:cTn id="19" dur="500" fill="hold"/>
                                        <p:tgtEl>
                                          <p:spTgt spid="1699843"/>
                                        </p:tgtEl>
                                        <p:attrNameLst>
                                          <p:attrName>ppt_x</p:attrName>
                                        </p:attrNameLst>
                                      </p:cBhvr>
                                      <p:tavLst>
                                        <p:tav tm="0">
                                          <p:val>
                                            <p:strVal val="1+#ppt_w/2"/>
                                          </p:val>
                                        </p:tav>
                                        <p:tav tm="100000">
                                          <p:val>
                                            <p:strVal val="#ppt_x"/>
                                          </p:val>
                                        </p:tav>
                                      </p:tavLst>
                                    </p:anim>
                                    <p:anim calcmode="lin" valueType="num">
                                      <p:cBhvr additive="base">
                                        <p:cTn id="20" dur="500" fill="hold"/>
                                        <p:tgtEl>
                                          <p:spTgt spid="16998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99844"/>
                                        </p:tgtEl>
                                        <p:attrNameLst>
                                          <p:attrName>style.visibility</p:attrName>
                                        </p:attrNameLst>
                                      </p:cBhvr>
                                      <p:to>
                                        <p:strVal val="visible"/>
                                      </p:to>
                                    </p:set>
                                    <p:anim calcmode="lin" valueType="num">
                                      <p:cBhvr additive="base">
                                        <p:cTn id="25" dur="500" fill="hold"/>
                                        <p:tgtEl>
                                          <p:spTgt spid="1699844"/>
                                        </p:tgtEl>
                                        <p:attrNameLst>
                                          <p:attrName>ppt_x</p:attrName>
                                        </p:attrNameLst>
                                      </p:cBhvr>
                                      <p:tavLst>
                                        <p:tav tm="0">
                                          <p:val>
                                            <p:strVal val="1+#ppt_w/2"/>
                                          </p:val>
                                        </p:tav>
                                        <p:tav tm="100000">
                                          <p:val>
                                            <p:strVal val="#ppt_x"/>
                                          </p:val>
                                        </p:tav>
                                      </p:tavLst>
                                    </p:anim>
                                    <p:anim calcmode="lin" valueType="num">
                                      <p:cBhvr additive="base">
                                        <p:cTn id="26" dur="500" fill="hold"/>
                                        <p:tgtEl>
                                          <p:spTgt spid="16998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99866"/>
                                        </p:tgtEl>
                                        <p:attrNameLst>
                                          <p:attrName>style.visibility</p:attrName>
                                        </p:attrNameLst>
                                      </p:cBhvr>
                                      <p:to>
                                        <p:strVal val="visible"/>
                                      </p:to>
                                    </p:set>
                                    <p:anim calcmode="lin" valueType="num">
                                      <p:cBhvr additive="base">
                                        <p:cTn id="31" dur="500" fill="hold"/>
                                        <p:tgtEl>
                                          <p:spTgt spid="1699866"/>
                                        </p:tgtEl>
                                        <p:attrNameLst>
                                          <p:attrName>ppt_x</p:attrName>
                                        </p:attrNameLst>
                                      </p:cBhvr>
                                      <p:tavLst>
                                        <p:tav tm="0">
                                          <p:val>
                                            <p:strVal val="1+#ppt_w/2"/>
                                          </p:val>
                                        </p:tav>
                                        <p:tav tm="100000">
                                          <p:val>
                                            <p:strVal val="#ppt_x"/>
                                          </p:val>
                                        </p:tav>
                                      </p:tavLst>
                                    </p:anim>
                                    <p:anim calcmode="lin" valueType="num">
                                      <p:cBhvr additive="base">
                                        <p:cTn id="32" dur="500" fill="hold"/>
                                        <p:tgtEl>
                                          <p:spTgt spid="1699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3" grpId="0" animBg="1" autoUpdateAnimBg="0"/>
      <p:bldP spid="1699844" grpId="0" animBg="1" autoUpdateAnimBg="0"/>
      <p:bldP spid="169986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那一些是軟性變數？</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10</a:t>
            </a:fld>
            <a:endParaRPr lang="en-US" altLang="zh-TW"/>
          </a:p>
        </p:txBody>
      </p:sp>
      <p:sp>
        <p:nvSpPr>
          <p:cNvPr id="4" name="文字方塊 3"/>
          <p:cNvSpPr txBox="1"/>
          <p:nvPr/>
        </p:nvSpPr>
        <p:spPr>
          <a:xfrm>
            <a:off x="107504" y="1268760"/>
            <a:ext cx="2088232" cy="4579715"/>
          </a:xfrm>
          <a:prstGeom prst="rect">
            <a:avLst/>
          </a:prstGeom>
          <a:solidFill>
            <a:schemeClr val="accent4">
              <a:lumMod val="10000"/>
            </a:schemeClr>
          </a:solidFill>
        </p:spPr>
        <p:txBody>
          <a:bodyPr wrap="square" rtlCol="0">
            <a:spAutoFit/>
          </a:bodyPr>
          <a:lstStyle/>
          <a:p>
            <a:pPr>
              <a:lnSpc>
                <a:spcPct val="90000"/>
              </a:lnSpc>
            </a:pPr>
            <a:r>
              <a:rPr lang="zh-TW" altLang="en-US" b="1" dirty="0"/>
              <a:t>白蘭氏雞精</a:t>
            </a:r>
            <a:r>
              <a:rPr lang="zh-TW" altLang="en-US" dirty="0"/>
              <a:t>上市以來，一直都是有錢人才消費得起的產品。即使在民生富裕的今天，多數人仍把它跟昂貴劃上等號，只用於病後調養或餽贈親友。這種刻板印象係由一致的產品訊息、經年累月堆砌而成</a:t>
            </a:r>
            <a:r>
              <a:rPr lang="zh-TW" altLang="en-US" dirty="0" smtClean="0"/>
              <a:t>。</a:t>
            </a:r>
            <a:endParaRPr lang="en-US" altLang="zh-TW" dirty="0" smtClean="0"/>
          </a:p>
          <a:p>
            <a:pPr>
              <a:lnSpc>
                <a:spcPct val="90000"/>
              </a:lnSpc>
            </a:pPr>
            <a:endParaRPr lang="en-US" altLang="zh-TW" dirty="0"/>
          </a:p>
          <a:p>
            <a:pPr>
              <a:lnSpc>
                <a:spcPct val="90000"/>
              </a:lnSpc>
            </a:pPr>
            <a:r>
              <a:rPr lang="en-US" altLang="zh-TW" dirty="0" smtClean="0"/>
              <a:t>1997</a:t>
            </a:r>
            <a:r>
              <a:rPr lang="zh-TW" altLang="en-US" dirty="0"/>
              <a:t>、</a:t>
            </a:r>
            <a:r>
              <a:rPr lang="en-US" altLang="zh-TW" dirty="0"/>
              <a:t>1998 </a:t>
            </a:r>
            <a:r>
              <a:rPr lang="zh-TW" altLang="en-US" dirty="0"/>
              <a:t>年亞洲遭逢金融風暴時，這種「有需要才喝」的補品，頓時成了非必需的奢侈品，銷量急遽下跌</a:t>
            </a:r>
            <a:r>
              <a:rPr lang="zh-TW" altLang="en-US" dirty="0" smtClean="0"/>
              <a:t>。</a:t>
            </a:r>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08" y="1292878"/>
            <a:ext cx="6891892" cy="4567286"/>
          </a:xfrm>
          <a:prstGeom prst="rect">
            <a:avLst/>
          </a:prstGeom>
          <a:solidFill>
            <a:srgbClr val="FFFF00"/>
          </a:solidFill>
          <a:ln>
            <a:noFill/>
          </a:ln>
          <a:effectLst/>
        </p:spPr>
      </p:pic>
    </p:spTree>
    <p:extLst>
      <p:ext uri="{BB962C8B-B14F-4D97-AF65-F5344CB8AC3E}">
        <p14:creationId xmlns:p14="http://schemas.microsoft.com/office/powerpoint/2010/main" val="301288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11</a:t>
            </a:fld>
            <a:endParaRPr lang="en-US" altLang="zh-TW"/>
          </a:p>
        </p:txBody>
      </p:sp>
      <p:pic>
        <p:nvPicPr>
          <p:cNvPr id="5" name="Picture 2" descr="hp改造1"/>
          <p:cNvPicPr>
            <a:picLocks noChangeAspect="1" noChangeArrowheads="1"/>
          </p:cNvPicPr>
          <p:nvPr/>
        </p:nvPicPr>
        <p:blipFill>
          <a:blip r:embed="rId2">
            <a:lum bright="-12000" contrast="48000"/>
          </a:blip>
          <a:srcRect/>
          <a:stretch>
            <a:fillRect/>
          </a:stretch>
        </p:blipFill>
        <p:spPr bwMode="auto">
          <a:xfrm>
            <a:off x="21428" y="188640"/>
            <a:ext cx="5801284" cy="3024336"/>
          </a:xfrm>
          <a:prstGeom prst="rect">
            <a:avLst/>
          </a:prstGeom>
          <a:noFill/>
          <a:ln w="9525">
            <a:noFill/>
            <a:miter lim="800000"/>
            <a:headEnd/>
            <a:tailEnd/>
          </a:ln>
        </p:spPr>
      </p:pic>
      <p:pic>
        <p:nvPicPr>
          <p:cNvPr id="6" name="Picture 2" descr="hp改造3"/>
          <p:cNvPicPr>
            <a:picLocks noChangeAspect="1" noChangeArrowheads="1"/>
          </p:cNvPicPr>
          <p:nvPr/>
        </p:nvPicPr>
        <p:blipFill>
          <a:blip r:embed="rId3">
            <a:lum bright="-12000" contrast="30000"/>
          </a:blip>
          <a:srcRect/>
          <a:stretch>
            <a:fillRect/>
          </a:stretch>
        </p:blipFill>
        <p:spPr bwMode="auto">
          <a:xfrm>
            <a:off x="24371" y="3284984"/>
            <a:ext cx="5801284" cy="3352207"/>
          </a:xfrm>
          <a:prstGeom prst="rect">
            <a:avLst/>
          </a:prstGeom>
          <a:noFill/>
          <a:ln w="9525">
            <a:noFill/>
            <a:miter lim="800000"/>
            <a:headEnd/>
            <a:tailEnd/>
          </a:ln>
        </p:spPr>
      </p:pic>
      <p:sp>
        <p:nvSpPr>
          <p:cNvPr id="7" name="文字方塊 6"/>
          <p:cNvSpPr txBox="1"/>
          <p:nvPr/>
        </p:nvSpPr>
        <p:spPr>
          <a:xfrm>
            <a:off x="6010135" y="1340416"/>
            <a:ext cx="2952328" cy="3785652"/>
          </a:xfrm>
          <a:prstGeom prst="rect">
            <a:avLst/>
          </a:prstGeom>
          <a:solidFill>
            <a:srgbClr val="C00000"/>
          </a:solidFill>
        </p:spPr>
        <p:txBody>
          <a:bodyPr wrap="square" rtlCol="0">
            <a:spAutoFit/>
          </a:bodyPr>
          <a:lstStyle/>
          <a:p>
            <a:r>
              <a:rPr lang="zh-TW" altLang="en-US" sz="2400" dirty="0" smtClean="0"/>
              <a:t>流程再造主要是針對由一連串硬性變數</a:t>
            </a:r>
            <a:r>
              <a:rPr lang="zh-TW" altLang="en-US" sz="2400" dirty="0"/>
              <a:t>為主</a:t>
            </a:r>
            <a:r>
              <a:rPr lang="zh-TW" altLang="en-US" sz="2400" dirty="0" smtClean="0"/>
              <a:t>所構成的流程，進行簡化、合併、併行、重組、加值</a:t>
            </a:r>
            <a:r>
              <a:rPr lang="en-US" altLang="zh-TW" sz="2400" dirty="0" smtClean="0"/>
              <a:t>…</a:t>
            </a:r>
            <a:r>
              <a:rPr lang="zh-TW" altLang="en-US" sz="2400" dirty="0" smtClean="0"/>
              <a:t>等措施。然而新</a:t>
            </a:r>
            <a:r>
              <a:rPr lang="zh-TW" altLang="en-US" sz="2400" dirty="0"/>
              <a:t>流程能否達成</a:t>
            </a:r>
            <a:r>
              <a:rPr lang="zh-TW" altLang="en-US" sz="2400" dirty="0" smtClean="0"/>
              <a:t>再造效果，我們必須進一步就新流程背後有關鍵影響的軟性變數進行監控與轉化。</a:t>
            </a:r>
            <a:endParaRPr lang="zh-TW" altLang="en-US" sz="2400" dirty="0"/>
          </a:p>
        </p:txBody>
      </p:sp>
      <p:sp>
        <p:nvSpPr>
          <p:cNvPr id="8" name="文字方塊 7"/>
          <p:cNvSpPr txBox="1"/>
          <p:nvPr/>
        </p:nvSpPr>
        <p:spPr>
          <a:xfrm>
            <a:off x="5825655" y="225514"/>
            <a:ext cx="3321289" cy="892552"/>
          </a:xfrm>
          <a:prstGeom prst="rect">
            <a:avLst/>
          </a:prstGeom>
          <a:noFill/>
        </p:spPr>
        <p:txBody>
          <a:bodyPr wrap="square" rtlCol="0">
            <a:spAutoFit/>
          </a:bodyPr>
          <a:lstStyle/>
          <a:p>
            <a:pPr algn="ctr"/>
            <a:r>
              <a:rPr lang="zh-TW" altLang="en-US" sz="2600" b="1" dirty="0"/>
              <a:t>流程再造的另類課題</a:t>
            </a:r>
            <a:r>
              <a:rPr lang="zh-TW" altLang="en-US" sz="2600" b="1" dirty="0" smtClean="0"/>
              <a:t>：</a:t>
            </a:r>
            <a:endParaRPr lang="en-US" altLang="zh-TW" sz="2600" b="1" dirty="0" smtClean="0"/>
          </a:p>
          <a:p>
            <a:pPr algn="ctr"/>
            <a:r>
              <a:rPr lang="zh-TW" altLang="en-US" sz="2600" b="1" dirty="0" smtClean="0"/>
              <a:t>軟性</a:t>
            </a:r>
            <a:r>
              <a:rPr lang="zh-TW" altLang="en-US" sz="2600" b="1" dirty="0"/>
              <a:t>變數</a:t>
            </a:r>
          </a:p>
        </p:txBody>
      </p:sp>
      <p:sp>
        <p:nvSpPr>
          <p:cNvPr id="9" name="文字方塊 8"/>
          <p:cNvSpPr txBox="1"/>
          <p:nvPr/>
        </p:nvSpPr>
        <p:spPr>
          <a:xfrm>
            <a:off x="6010136" y="5373216"/>
            <a:ext cx="2952328" cy="830997"/>
          </a:xfrm>
          <a:prstGeom prst="rect">
            <a:avLst/>
          </a:prstGeom>
          <a:solidFill>
            <a:srgbClr val="FFFF00"/>
          </a:solidFill>
        </p:spPr>
        <p:txBody>
          <a:bodyPr wrap="square" rtlCol="0">
            <a:spAutoFit/>
          </a:bodyPr>
          <a:lstStyle/>
          <a:p>
            <a:r>
              <a:rPr lang="zh-TW" altLang="en-US" sz="2400" dirty="0">
                <a:solidFill>
                  <a:schemeClr val="bg1">
                    <a:lumMod val="50000"/>
                  </a:schemeClr>
                </a:solidFill>
              </a:rPr>
              <a:t>那一些</a:t>
            </a:r>
            <a:r>
              <a:rPr lang="zh-TW" altLang="en-US" sz="2400" dirty="0" smtClean="0">
                <a:solidFill>
                  <a:schemeClr val="bg1">
                    <a:lumMod val="50000"/>
                  </a:schemeClr>
                </a:solidFill>
              </a:rPr>
              <a:t>是新流程背後關鍵的軟性</a:t>
            </a:r>
            <a:r>
              <a:rPr lang="zh-TW" altLang="en-US" sz="2400" dirty="0">
                <a:solidFill>
                  <a:schemeClr val="bg1">
                    <a:lumMod val="50000"/>
                  </a:schemeClr>
                </a:solidFill>
              </a:rPr>
              <a:t>變數？</a:t>
            </a:r>
          </a:p>
        </p:txBody>
      </p:sp>
    </p:spTree>
    <p:extLst>
      <p:ext uri="{BB962C8B-B14F-4D97-AF65-F5344CB8AC3E}">
        <p14:creationId xmlns:p14="http://schemas.microsoft.com/office/powerpoint/2010/main" val="2016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12</a:t>
            </a:fld>
            <a:endParaRPr lang="en-US" altLang="zh-TW"/>
          </a:p>
        </p:txBody>
      </p:sp>
      <p:grpSp>
        <p:nvGrpSpPr>
          <p:cNvPr id="5" name="群組 4"/>
          <p:cNvGrpSpPr/>
          <p:nvPr/>
        </p:nvGrpSpPr>
        <p:grpSpPr>
          <a:xfrm>
            <a:off x="195232" y="839217"/>
            <a:ext cx="8640762" cy="4967287"/>
            <a:chOff x="179388" y="1125538"/>
            <a:chExt cx="8640762" cy="4967287"/>
          </a:xfrm>
        </p:grpSpPr>
        <p:sp>
          <p:nvSpPr>
            <p:cNvPr id="6" name="AutoShape 2"/>
            <p:cNvSpPr>
              <a:spLocks noChangeArrowheads="1"/>
            </p:cNvSpPr>
            <p:nvPr/>
          </p:nvSpPr>
          <p:spPr bwMode="auto">
            <a:xfrm>
              <a:off x="755650" y="1557338"/>
              <a:ext cx="2449513" cy="3527425"/>
            </a:xfrm>
            <a:prstGeom prst="leftArrowCallout">
              <a:avLst>
                <a:gd name="adj1" fmla="val 19307"/>
                <a:gd name="adj2" fmla="val 22361"/>
                <a:gd name="adj3" fmla="val 2917"/>
                <a:gd name="adj4" fmla="val 70190"/>
              </a:avLst>
            </a:prstGeom>
            <a:solidFill>
              <a:schemeClr val="accent1"/>
            </a:solidFill>
            <a:ln w="19050" algn="ctr">
              <a:solidFill>
                <a:schemeClr val="accent2"/>
              </a:solidFill>
              <a:prstDash val="sysDot"/>
              <a:miter lim="800000"/>
              <a:headEnd/>
              <a:tailEnd/>
            </a:ln>
          </p:spPr>
          <p:txBody>
            <a:bodyPr wrap="none" anchor="ctr"/>
            <a:lstStyle/>
            <a:p>
              <a:pPr algn="ctr"/>
              <a:endParaRPr lang="zh-TW" altLang="zh-TW" sz="1200"/>
            </a:p>
          </p:txBody>
        </p:sp>
        <p:sp>
          <p:nvSpPr>
            <p:cNvPr id="7" name="AutoShape 3"/>
            <p:cNvSpPr>
              <a:spLocks noChangeArrowheads="1"/>
            </p:cNvSpPr>
            <p:nvPr/>
          </p:nvSpPr>
          <p:spPr bwMode="auto">
            <a:xfrm>
              <a:off x="5389564" y="3067050"/>
              <a:ext cx="2495550" cy="2305050"/>
            </a:xfrm>
            <a:prstGeom prst="leftArrowCallout">
              <a:avLst>
                <a:gd name="adj1" fmla="val 14955"/>
                <a:gd name="adj2" fmla="val 22384"/>
                <a:gd name="adj3" fmla="val 1446"/>
                <a:gd name="adj4" fmla="val 74079"/>
              </a:avLst>
            </a:prstGeom>
            <a:solidFill>
              <a:srgbClr val="CCFFFF">
                <a:alpha val="79999"/>
              </a:srgbClr>
            </a:solidFill>
            <a:ln w="19050" algn="ctr">
              <a:solidFill>
                <a:schemeClr val="accent2"/>
              </a:solidFill>
              <a:prstDash val="sysDot"/>
              <a:miter lim="800000"/>
              <a:headEnd/>
              <a:tailEnd/>
            </a:ln>
          </p:spPr>
          <p:txBody>
            <a:bodyPr wrap="none" anchor="ctr"/>
            <a:lstStyle/>
            <a:p>
              <a:endParaRPr lang="zh-TW" altLang="en-US"/>
            </a:p>
          </p:txBody>
        </p:sp>
        <p:sp>
          <p:nvSpPr>
            <p:cNvPr id="8" name="Rectangle 5"/>
            <p:cNvSpPr>
              <a:spLocks noChangeArrowheads="1"/>
            </p:cNvSpPr>
            <p:nvPr/>
          </p:nvSpPr>
          <p:spPr bwMode="auto">
            <a:xfrm>
              <a:off x="5651500" y="5534025"/>
              <a:ext cx="2808288" cy="342900"/>
            </a:xfrm>
            <a:prstGeom prst="rect">
              <a:avLst/>
            </a:prstGeom>
            <a:solidFill>
              <a:srgbClr val="FFFFFF"/>
            </a:solidFill>
            <a:ln w="9525">
              <a:noFill/>
              <a:miter lim="800000"/>
              <a:headEnd/>
              <a:tailEnd/>
            </a:ln>
          </p:spPr>
          <p:txBody>
            <a:bodyPr/>
            <a:lstStyle/>
            <a:p>
              <a:pPr algn="ctr"/>
              <a:r>
                <a:rPr lang="en-US" altLang="zh-TW">
                  <a:solidFill>
                    <a:srgbClr val="6600CC"/>
                  </a:solidFill>
                  <a:latin typeface="Comic Sans MS" pitchFamily="66" charset="0"/>
                  <a:ea typeface="標楷體" pitchFamily="65" charset="-120"/>
                </a:rPr>
                <a:t>Benetton</a:t>
              </a:r>
              <a:r>
                <a:rPr lang="zh-TW" altLang="en-US">
                  <a:solidFill>
                    <a:srgbClr val="6600CC"/>
                  </a:solidFill>
                  <a:latin typeface="Comic Sans MS" pitchFamily="66" charset="0"/>
                  <a:ea typeface="標楷體" pitchFamily="65" charset="-120"/>
                </a:rPr>
                <a:t>改良後生產流程</a:t>
              </a:r>
            </a:p>
          </p:txBody>
        </p:sp>
        <p:sp>
          <p:nvSpPr>
            <p:cNvPr id="9" name="Rectangle 6"/>
            <p:cNvSpPr>
              <a:spLocks noChangeArrowheads="1"/>
            </p:cNvSpPr>
            <p:nvPr/>
          </p:nvSpPr>
          <p:spPr bwMode="auto">
            <a:xfrm>
              <a:off x="6176963" y="14843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款式策劃</a:t>
              </a:r>
            </a:p>
          </p:txBody>
        </p:sp>
        <p:sp>
          <p:nvSpPr>
            <p:cNvPr id="10" name="Rectangle 7"/>
            <p:cNvSpPr>
              <a:spLocks noChangeArrowheads="1"/>
            </p:cNvSpPr>
            <p:nvPr/>
          </p:nvSpPr>
          <p:spPr bwMode="auto">
            <a:xfrm>
              <a:off x="6176963" y="31988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色彩策劃</a:t>
              </a:r>
            </a:p>
          </p:txBody>
        </p:sp>
        <p:sp>
          <p:nvSpPr>
            <p:cNvPr id="11" name="Rectangle 8"/>
            <p:cNvSpPr>
              <a:spLocks noChangeArrowheads="1"/>
            </p:cNvSpPr>
            <p:nvPr/>
          </p:nvSpPr>
          <p:spPr bwMode="auto">
            <a:xfrm>
              <a:off x="6176963" y="20558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織造</a:t>
              </a:r>
            </a:p>
          </p:txBody>
        </p:sp>
        <p:sp>
          <p:nvSpPr>
            <p:cNvPr id="12" name="Rectangle 9"/>
            <p:cNvSpPr>
              <a:spLocks noChangeArrowheads="1"/>
            </p:cNvSpPr>
            <p:nvPr/>
          </p:nvSpPr>
          <p:spPr bwMode="auto">
            <a:xfrm>
              <a:off x="6176963" y="26273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裁切</a:t>
              </a:r>
            </a:p>
          </p:txBody>
        </p:sp>
        <p:sp>
          <p:nvSpPr>
            <p:cNvPr id="13" name="Rectangle 10"/>
            <p:cNvSpPr>
              <a:spLocks noChangeArrowheads="1"/>
            </p:cNvSpPr>
            <p:nvPr/>
          </p:nvSpPr>
          <p:spPr bwMode="auto">
            <a:xfrm>
              <a:off x="6176963" y="37703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布染色</a:t>
              </a:r>
            </a:p>
          </p:txBody>
        </p:sp>
        <p:sp>
          <p:nvSpPr>
            <p:cNvPr id="14" name="Rectangle 11"/>
            <p:cNvSpPr>
              <a:spLocks noChangeArrowheads="1"/>
            </p:cNvSpPr>
            <p:nvPr/>
          </p:nvSpPr>
          <p:spPr bwMode="auto">
            <a:xfrm>
              <a:off x="6176963" y="43418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成衣</a:t>
              </a:r>
            </a:p>
          </p:txBody>
        </p:sp>
        <p:sp>
          <p:nvSpPr>
            <p:cNvPr id="15" name="Rectangle 12"/>
            <p:cNvSpPr>
              <a:spLocks noChangeArrowheads="1"/>
            </p:cNvSpPr>
            <p:nvPr/>
          </p:nvSpPr>
          <p:spPr bwMode="auto">
            <a:xfrm>
              <a:off x="6176963" y="4913313"/>
              <a:ext cx="1563687" cy="342900"/>
            </a:xfrm>
            <a:prstGeom prst="rect">
              <a:avLst/>
            </a:prstGeom>
            <a:solidFill>
              <a:srgbClr val="FFFFFF"/>
            </a:solidFill>
            <a:ln w="9525">
              <a:solidFill>
                <a:srgbClr val="000000"/>
              </a:solidFill>
              <a:miter lim="800000"/>
              <a:headEnd/>
              <a:tailEnd/>
            </a:ln>
          </p:spPr>
          <p:txBody>
            <a:bodyPr/>
            <a:lstStyle/>
            <a:p>
              <a:pPr algn="ctr"/>
              <a:r>
                <a:rPr lang="zh-TW" altLang="en-US">
                  <a:solidFill>
                    <a:srgbClr val="6600CC"/>
                  </a:solidFill>
                  <a:latin typeface="標楷體" pitchFamily="65" charset="-120"/>
                  <a:ea typeface="標楷體" pitchFamily="65" charset="-120"/>
                </a:rPr>
                <a:t>銷售</a:t>
              </a:r>
            </a:p>
          </p:txBody>
        </p:sp>
        <p:sp>
          <p:nvSpPr>
            <p:cNvPr id="16" name="Rectangle 13"/>
            <p:cNvSpPr>
              <a:spLocks noChangeArrowheads="1"/>
            </p:cNvSpPr>
            <p:nvPr/>
          </p:nvSpPr>
          <p:spPr bwMode="auto">
            <a:xfrm>
              <a:off x="8172450" y="3754438"/>
              <a:ext cx="647700" cy="342900"/>
            </a:xfrm>
            <a:prstGeom prst="rect">
              <a:avLst/>
            </a:prstGeom>
            <a:noFill/>
            <a:ln w="9525">
              <a:noFill/>
              <a:miter lim="800000"/>
              <a:headEnd/>
              <a:tailEnd/>
            </a:ln>
          </p:spPr>
          <p:txBody>
            <a:bodyPr/>
            <a:lstStyle/>
            <a:p>
              <a:r>
                <a:rPr lang="zh-TW" altLang="en-US" b="1">
                  <a:solidFill>
                    <a:srgbClr val="FF0000"/>
                  </a:solidFill>
                  <a:latin typeface="標楷體" pitchFamily="65" charset="-120"/>
                  <a:ea typeface="標楷體" pitchFamily="65" charset="-120"/>
                </a:rPr>
                <a:t>後染</a:t>
              </a:r>
              <a:endParaRPr lang="zh-TW" altLang="en-US">
                <a:latin typeface="標楷體" pitchFamily="65" charset="-120"/>
                <a:ea typeface="標楷體" pitchFamily="65" charset="-120"/>
              </a:endParaRPr>
            </a:p>
          </p:txBody>
        </p:sp>
        <p:cxnSp>
          <p:nvCxnSpPr>
            <p:cNvPr id="17" name="AutoShape 14"/>
            <p:cNvCxnSpPr>
              <a:cxnSpLocks noChangeShapeType="1"/>
              <a:stCxn id="9" idx="2"/>
              <a:endCxn id="11" idx="0"/>
            </p:cNvCxnSpPr>
            <p:nvPr/>
          </p:nvCxnSpPr>
          <p:spPr bwMode="auto">
            <a:xfrm>
              <a:off x="6959600" y="1827213"/>
              <a:ext cx="0" cy="228600"/>
            </a:xfrm>
            <a:prstGeom prst="straightConnector1">
              <a:avLst/>
            </a:prstGeom>
            <a:noFill/>
            <a:ln w="9525">
              <a:solidFill>
                <a:schemeClr val="tx1"/>
              </a:solidFill>
              <a:round/>
              <a:headEnd/>
              <a:tailEnd type="stealth" w="med" len="med"/>
            </a:ln>
          </p:spPr>
        </p:cxnSp>
        <p:cxnSp>
          <p:nvCxnSpPr>
            <p:cNvPr id="18" name="AutoShape 15"/>
            <p:cNvCxnSpPr>
              <a:cxnSpLocks noChangeShapeType="1"/>
              <a:stCxn id="11" idx="2"/>
              <a:endCxn id="12" idx="0"/>
            </p:cNvCxnSpPr>
            <p:nvPr/>
          </p:nvCxnSpPr>
          <p:spPr bwMode="auto">
            <a:xfrm>
              <a:off x="6959600" y="2398713"/>
              <a:ext cx="0" cy="228600"/>
            </a:xfrm>
            <a:prstGeom prst="straightConnector1">
              <a:avLst/>
            </a:prstGeom>
            <a:noFill/>
            <a:ln w="9525">
              <a:solidFill>
                <a:schemeClr val="tx1"/>
              </a:solidFill>
              <a:round/>
              <a:headEnd/>
              <a:tailEnd type="stealth" w="med" len="med"/>
            </a:ln>
          </p:spPr>
        </p:cxnSp>
        <p:cxnSp>
          <p:nvCxnSpPr>
            <p:cNvPr id="19" name="AutoShape 16"/>
            <p:cNvCxnSpPr>
              <a:cxnSpLocks noChangeShapeType="1"/>
              <a:stCxn id="12" idx="2"/>
              <a:endCxn id="10" idx="0"/>
            </p:cNvCxnSpPr>
            <p:nvPr/>
          </p:nvCxnSpPr>
          <p:spPr bwMode="auto">
            <a:xfrm>
              <a:off x="6959600" y="2970213"/>
              <a:ext cx="0" cy="228600"/>
            </a:xfrm>
            <a:prstGeom prst="straightConnector1">
              <a:avLst/>
            </a:prstGeom>
            <a:noFill/>
            <a:ln w="9525">
              <a:solidFill>
                <a:schemeClr val="tx1"/>
              </a:solidFill>
              <a:round/>
              <a:headEnd/>
              <a:tailEnd type="stealth" w="med" len="med"/>
            </a:ln>
          </p:spPr>
        </p:cxnSp>
        <p:cxnSp>
          <p:nvCxnSpPr>
            <p:cNvPr id="20" name="AutoShape 17"/>
            <p:cNvCxnSpPr>
              <a:cxnSpLocks noChangeShapeType="1"/>
              <a:stCxn id="10" idx="2"/>
              <a:endCxn id="13" idx="0"/>
            </p:cNvCxnSpPr>
            <p:nvPr/>
          </p:nvCxnSpPr>
          <p:spPr bwMode="auto">
            <a:xfrm>
              <a:off x="6959600" y="3541713"/>
              <a:ext cx="0" cy="228600"/>
            </a:xfrm>
            <a:prstGeom prst="straightConnector1">
              <a:avLst/>
            </a:prstGeom>
            <a:noFill/>
            <a:ln w="9525">
              <a:solidFill>
                <a:schemeClr val="tx1"/>
              </a:solidFill>
              <a:round/>
              <a:headEnd/>
              <a:tailEnd type="stealth" w="med" len="med"/>
            </a:ln>
          </p:spPr>
        </p:cxnSp>
        <p:cxnSp>
          <p:nvCxnSpPr>
            <p:cNvPr id="21" name="AutoShape 18"/>
            <p:cNvCxnSpPr>
              <a:cxnSpLocks noChangeShapeType="1"/>
              <a:stCxn id="13" idx="2"/>
              <a:endCxn id="14" idx="0"/>
            </p:cNvCxnSpPr>
            <p:nvPr/>
          </p:nvCxnSpPr>
          <p:spPr bwMode="auto">
            <a:xfrm>
              <a:off x="6959600" y="4113213"/>
              <a:ext cx="0" cy="228600"/>
            </a:xfrm>
            <a:prstGeom prst="straightConnector1">
              <a:avLst/>
            </a:prstGeom>
            <a:noFill/>
            <a:ln w="9525">
              <a:solidFill>
                <a:schemeClr val="tx1"/>
              </a:solidFill>
              <a:round/>
              <a:headEnd/>
              <a:tailEnd type="stealth" w="med" len="med"/>
            </a:ln>
          </p:spPr>
        </p:cxnSp>
        <p:cxnSp>
          <p:nvCxnSpPr>
            <p:cNvPr id="22" name="AutoShape 19"/>
            <p:cNvCxnSpPr>
              <a:cxnSpLocks noChangeShapeType="1"/>
              <a:stCxn id="14" idx="2"/>
              <a:endCxn id="15" idx="0"/>
            </p:cNvCxnSpPr>
            <p:nvPr/>
          </p:nvCxnSpPr>
          <p:spPr bwMode="auto">
            <a:xfrm>
              <a:off x="6959600" y="4684713"/>
              <a:ext cx="0" cy="228600"/>
            </a:xfrm>
            <a:prstGeom prst="straightConnector1">
              <a:avLst/>
            </a:prstGeom>
            <a:noFill/>
            <a:ln w="9525">
              <a:solidFill>
                <a:schemeClr val="tx1"/>
              </a:solidFill>
              <a:round/>
              <a:headEnd/>
              <a:tailEnd type="stealth" w="med" len="med"/>
            </a:ln>
          </p:spPr>
        </p:cxnSp>
        <p:sp>
          <p:nvSpPr>
            <p:cNvPr id="23" name="AutoShape 20"/>
            <p:cNvSpPr>
              <a:spLocks noChangeArrowheads="1"/>
            </p:cNvSpPr>
            <p:nvPr/>
          </p:nvSpPr>
          <p:spPr bwMode="auto">
            <a:xfrm>
              <a:off x="7885113" y="3787775"/>
              <a:ext cx="360362" cy="360363"/>
            </a:xfrm>
            <a:prstGeom prst="leftArrow">
              <a:avLst>
                <a:gd name="adj1" fmla="val 44491"/>
                <a:gd name="adj2" fmla="val 40968"/>
              </a:avLst>
            </a:prstGeom>
            <a:noFill/>
            <a:ln w="9525" algn="ctr">
              <a:solidFill>
                <a:schemeClr val="tx1"/>
              </a:solidFill>
              <a:miter lim="800000"/>
              <a:headEnd/>
              <a:tailEnd/>
            </a:ln>
          </p:spPr>
          <p:txBody>
            <a:bodyPr wrap="none" anchor="ctr"/>
            <a:lstStyle/>
            <a:p>
              <a:endParaRPr lang="zh-TW" altLang="en-US"/>
            </a:p>
          </p:txBody>
        </p:sp>
        <p:sp>
          <p:nvSpPr>
            <p:cNvPr id="24" name="Text Box 21"/>
            <p:cNvSpPr txBox="1">
              <a:spLocks noChangeArrowheads="1"/>
            </p:cNvSpPr>
            <p:nvPr/>
          </p:nvSpPr>
          <p:spPr bwMode="auto">
            <a:xfrm>
              <a:off x="4716463" y="3789363"/>
              <a:ext cx="673100" cy="1441450"/>
            </a:xfrm>
            <a:prstGeom prst="rect">
              <a:avLst/>
            </a:prstGeom>
            <a:noFill/>
            <a:ln w="9525" algn="ctr">
              <a:noFill/>
              <a:miter lim="800000"/>
              <a:headEnd/>
              <a:tailEnd/>
            </a:ln>
          </p:spPr>
          <p:txBody>
            <a:bodyPr vert="eaVert">
              <a:spAutoFit/>
            </a:bodyPr>
            <a:lstStyle/>
            <a:p>
              <a:r>
                <a:rPr lang="zh-TW" altLang="en-US" sz="1600" dirty="0">
                  <a:ea typeface="標楷體" pitchFamily="65" charset="-120"/>
                </a:rPr>
                <a:t>時間較短</a:t>
              </a:r>
            </a:p>
            <a:p>
              <a:r>
                <a:rPr lang="zh-TW" altLang="en-US" sz="1600" b="1" dirty="0">
                  <a:solidFill>
                    <a:srgbClr val="FF0000"/>
                  </a:solidFill>
                  <a:ea typeface="標楷體" pitchFamily="65" charset="-120"/>
                </a:rPr>
                <a:t>快速反應流行</a:t>
              </a:r>
              <a:endParaRPr lang="zh-TW" altLang="en-US" sz="1600" dirty="0">
                <a:ea typeface="標楷體" pitchFamily="65" charset="-120"/>
              </a:endParaRPr>
            </a:p>
          </p:txBody>
        </p:sp>
        <p:sp>
          <p:nvSpPr>
            <p:cNvPr id="25" name="Rectangle 22"/>
            <p:cNvSpPr>
              <a:spLocks noChangeArrowheads="1"/>
            </p:cNvSpPr>
            <p:nvPr/>
          </p:nvSpPr>
          <p:spPr bwMode="auto">
            <a:xfrm>
              <a:off x="1206500" y="5588000"/>
              <a:ext cx="2286000" cy="342900"/>
            </a:xfrm>
            <a:prstGeom prst="rect">
              <a:avLst/>
            </a:prstGeom>
            <a:solidFill>
              <a:srgbClr val="FFFFFF"/>
            </a:solidFill>
            <a:ln w="9525">
              <a:noFill/>
              <a:miter lim="800000"/>
              <a:headEnd/>
              <a:tailEnd/>
            </a:ln>
          </p:spPr>
          <p:txBody>
            <a:bodyPr/>
            <a:lstStyle/>
            <a:p>
              <a:pPr algn="ctr"/>
              <a:r>
                <a:rPr lang="zh-TW" altLang="en-US">
                  <a:solidFill>
                    <a:schemeClr val="bg2"/>
                  </a:solidFill>
                  <a:latin typeface="標楷體" pitchFamily="65" charset="-120"/>
                  <a:ea typeface="標楷體" pitchFamily="65" charset="-120"/>
                </a:rPr>
                <a:t>服飾業傳統生產流程</a:t>
              </a:r>
            </a:p>
          </p:txBody>
        </p:sp>
        <p:sp>
          <p:nvSpPr>
            <p:cNvPr id="26" name="Rectangle 23"/>
            <p:cNvSpPr>
              <a:spLocks noChangeArrowheads="1"/>
            </p:cNvSpPr>
            <p:nvPr/>
          </p:nvSpPr>
          <p:spPr bwMode="auto">
            <a:xfrm>
              <a:off x="1598613" y="17018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商品策劃</a:t>
              </a:r>
            </a:p>
          </p:txBody>
        </p:sp>
        <p:sp>
          <p:nvSpPr>
            <p:cNvPr id="27" name="Rectangle 24"/>
            <p:cNvSpPr>
              <a:spLocks noChangeArrowheads="1"/>
            </p:cNvSpPr>
            <p:nvPr/>
          </p:nvSpPr>
          <p:spPr bwMode="auto">
            <a:xfrm>
              <a:off x="1598613" y="22733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絲染色</a:t>
              </a:r>
            </a:p>
          </p:txBody>
        </p:sp>
        <p:sp>
          <p:nvSpPr>
            <p:cNvPr id="28" name="Rectangle 25"/>
            <p:cNvSpPr>
              <a:spLocks noChangeArrowheads="1"/>
            </p:cNvSpPr>
            <p:nvPr/>
          </p:nvSpPr>
          <p:spPr bwMode="auto">
            <a:xfrm>
              <a:off x="1598613" y="28448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織造</a:t>
              </a:r>
            </a:p>
          </p:txBody>
        </p:sp>
        <p:sp>
          <p:nvSpPr>
            <p:cNvPr id="29" name="Rectangle 26"/>
            <p:cNvSpPr>
              <a:spLocks noChangeArrowheads="1"/>
            </p:cNvSpPr>
            <p:nvPr/>
          </p:nvSpPr>
          <p:spPr bwMode="auto">
            <a:xfrm>
              <a:off x="1598613" y="34163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裁切</a:t>
              </a:r>
            </a:p>
          </p:txBody>
        </p:sp>
        <p:sp>
          <p:nvSpPr>
            <p:cNvPr id="30" name="Rectangle 27"/>
            <p:cNvSpPr>
              <a:spLocks noChangeArrowheads="1"/>
            </p:cNvSpPr>
            <p:nvPr/>
          </p:nvSpPr>
          <p:spPr bwMode="auto">
            <a:xfrm>
              <a:off x="1598613" y="39878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成衣</a:t>
              </a:r>
            </a:p>
          </p:txBody>
        </p:sp>
        <p:sp>
          <p:nvSpPr>
            <p:cNvPr id="31" name="Rectangle 28"/>
            <p:cNvSpPr>
              <a:spLocks noChangeArrowheads="1"/>
            </p:cNvSpPr>
            <p:nvPr/>
          </p:nvSpPr>
          <p:spPr bwMode="auto">
            <a:xfrm>
              <a:off x="1598613" y="4559300"/>
              <a:ext cx="1460500" cy="342900"/>
            </a:xfrm>
            <a:prstGeom prst="rect">
              <a:avLst/>
            </a:prstGeom>
            <a:solidFill>
              <a:srgbClr val="FFFFFF"/>
            </a:solidFill>
            <a:ln w="9525">
              <a:solidFill>
                <a:srgbClr val="000000"/>
              </a:solidFill>
              <a:miter lim="800000"/>
              <a:headEnd/>
              <a:tailEnd/>
            </a:ln>
          </p:spPr>
          <p:txBody>
            <a:bodyPr/>
            <a:lstStyle/>
            <a:p>
              <a:pPr algn="ctr"/>
              <a:r>
                <a:rPr lang="zh-TW" altLang="en-US">
                  <a:solidFill>
                    <a:schemeClr val="bg2"/>
                  </a:solidFill>
                  <a:latin typeface="標楷體" pitchFamily="65" charset="-120"/>
                  <a:ea typeface="標楷體" pitchFamily="65" charset="-120"/>
                </a:rPr>
                <a:t>銷售</a:t>
              </a:r>
            </a:p>
          </p:txBody>
        </p:sp>
        <p:sp>
          <p:nvSpPr>
            <p:cNvPr id="32" name="Rectangle 29"/>
            <p:cNvSpPr>
              <a:spLocks noChangeArrowheads="1"/>
            </p:cNvSpPr>
            <p:nvPr/>
          </p:nvSpPr>
          <p:spPr bwMode="auto">
            <a:xfrm>
              <a:off x="3489325" y="2255838"/>
              <a:ext cx="720725" cy="342900"/>
            </a:xfrm>
            <a:prstGeom prst="rect">
              <a:avLst/>
            </a:prstGeom>
            <a:noFill/>
            <a:ln w="9525">
              <a:noFill/>
              <a:miter lim="800000"/>
              <a:headEnd/>
              <a:tailEnd/>
            </a:ln>
          </p:spPr>
          <p:txBody>
            <a:bodyPr/>
            <a:lstStyle/>
            <a:p>
              <a:r>
                <a:rPr lang="zh-TW" altLang="en-US">
                  <a:solidFill>
                    <a:srgbClr val="FFFF00"/>
                  </a:solidFill>
                  <a:latin typeface="標楷體" pitchFamily="65" charset="-120"/>
                  <a:ea typeface="標楷體" pitchFamily="65" charset="-120"/>
                </a:rPr>
                <a:t>先染</a:t>
              </a:r>
            </a:p>
          </p:txBody>
        </p:sp>
        <p:sp>
          <p:nvSpPr>
            <p:cNvPr id="33" name="Rectangle 30"/>
            <p:cNvSpPr>
              <a:spLocks noChangeArrowheads="1"/>
            </p:cNvSpPr>
            <p:nvPr/>
          </p:nvSpPr>
          <p:spPr bwMode="auto">
            <a:xfrm>
              <a:off x="3490913" y="1557338"/>
              <a:ext cx="936625" cy="342900"/>
            </a:xfrm>
            <a:prstGeom prst="rect">
              <a:avLst/>
            </a:prstGeom>
            <a:noFill/>
            <a:ln w="9525">
              <a:noFill/>
              <a:miter lim="800000"/>
              <a:headEnd/>
              <a:tailEnd/>
            </a:ln>
          </p:spPr>
          <p:txBody>
            <a:bodyPr/>
            <a:lstStyle/>
            <a:p>
              <a:r>
                <a:rPr lang="zh-TW" altLang="en-US">
                  <a:latin typeface="標楷體" pitchFamily="65" charset="-120"/>
                  <a:ea typeface="標楷體" pitchFamily="65" charset="-120"/>
                </a:rPr>
                <a:t>款式及色彩</a:t>
              </a:r>
            </a:p>
          </p:txBody>
        </p:sp>
        <p:cxnSp>
          <p:nvCxnSpPr>
            <p:cNvPr id="34" name="AutoShape 31"/>
            <p:cNvCxnSpPr>
              <a:cxnSpLocks noChangeShapeType="1"/>
              <a:stCxn id="26" idx="2"/>
              <a:endCxn id="27" idx="0"/>
            </p:cNvCxnSpPr>
            <p:nvPr/>
          </p:nvCxnSpPr>
          <p:spPr bwMode="auto">
            <a:xfrm>
              <a:off x="2328863" y="2044700"/>
              <a:ext cx="0" cy="228600"/>
            </a:xfrm>
            <a:prstGeom prst="straightConnector1">
              <a:avLst/>
            </a:prstGeom>
            <a:noFill/>
            <a:ln w="9525">
              <a:solidFill>
                <a:schemeClr val="tx1"/>
              </a:solidFill>
              <a:round/>
              <a:headEnd/>
              <a:tailEnd type="stealth" w="med" len="med"/>
            </a:ln>
          </p:spPr>
        </p:cxnSp>
        <p:cxnSp>
          <p:nvCxnSpPr>
            <p:cNvPr id="35" name="AutoShape 32"/>
            <p:cNvCxnSpPr>
              <a:cxnSpLocks noChangeShapeType="1"/>
              <a:stCxn id="27" idx="2"/>
              <a:endCxn id="28" idx="0"/>
            </p:cNvCxnSpPr>
            <p:nvPr/>
          </p:nvCxnSpPr>
          <p:spPr bwMode="auto">
            <a:xfrm>
              <a:off x="2328863" y="2616200"/>
              <a:ext cx="0" cy="228600"/>
            </a:xfrm>
            <a:prstGeom prst="straightConnector1">
              <a:avLst/>
            </a:prstGeom>
            <a:noFill/>
            <a:ln w="9525">
              <a:solidFill>
                <a:schemeClr val="tx1"/>
              </a:solidFill>
              <a:round/>
              <a:headEnd/>
              <a:tailEnd type="stealth" w="med" len="med"/>
            </a:ln>
          </p:spPr>
        </p:cxnSp>
        <p:cxnSp>
          <p:nvCxnSpPr>
            <p:cNvPr id="36" name="AutoShape 33"/>
            <p:cNvCxnSpPr>
              <a:cxnSpLocks noChangeShapeType="1"/>
              <a:stCxn id="28" idx="2"/>
              <a:endCxn id="29" idx="0"/>
            </p:cNvCxnSpPr>
            <p:nvPr/>
          </p:nvCxnSpPr>
          <p:spPr bwMode="auto">
            <a:xfrm>
              <a:off x="2328863" y="3187700"/>
              <a:ext cx="0" cy="228600"/>
            </a:xfrm>
            <a:prstGeom prst="straightConnector1">
              <a:avLst/>
            </a:prstGeom>
            <a:noFill/>
            <a:ln w="9525">
              <a:solidFill>
                <a:schemeClr val="tx1"/>
              </a:solidFill>
              <a:round/>
              <a:headEnd/>
              <a:tailEnd type="stealth" w="med" len="med"/>
            </a:ln>
          </p:spPr>
        </p:cxnSp>
        <p:cxnSp>
          <p:nvCxnSpPr>
            <p:cNvPr id="37" name="AutoShape 34"/>
            <p:cNvCxnSpPr>
              <a:cxnSpLocks noChangeShapeType="1"/>
              <a:stCxn id="29" idx="2"/>
              <a:endCxn id="30" idx="0"/>
            </p:cNvCxnSpPr>
            <p:nvPr/>
          </p:nvCxnSpPr>
          <p:spPr bwMode="auto">
            <a:xfrm>
              <a:off x="2328863" y="3759200"/>
              <a:ext cx="0" cy="228600"/>
            </a:xfrm>
            <a:prstGeom prst="straightConnector1">
              <a:avLst/>
            </a:prstGeom>
            <a:noFill/>
            <a:ln w="9525">
              <a:solidFill>
                <a:schemeClr val="tx1"/>
              </a:solidFill>
              <a:round/>
              <a:headEnd/>
              <a:tailEnd type="stealth" w="med" len="med"/>
            </a:ln>
          </p:spPr>
        </p:cxnSp>
        <p:cxnSp>
          <p:nvCxnSpPr>
            <p:cNvPr id="38" name="AutoShape 35"/>
            <p:cNvCxnSpPr>
              <a:cxnSpLocks noChangeShapeType="1"/>
              <a:stCxn id="30" idx="2"/>
              <a:endCxn id="31" idx="0"/>
            </p:cNvCxnSpPr>
            <p:nvPr/>
          </p:nvCxnSpPr>
          <p:spPr bwMode="auto">
            <a:xfrm>
              <a:off x="2328863" y="4330700"/>
              <a:ext cx="0" cy="228600"/>
            </a:xfrm>
            <a:prstGeom prst="straightConnector1">
              <a:avLst/>
            </a:prstGeom>
            <a:noFill/>
            <a:ln w="9525">
              <a:solidFill>
                <a:schemeClr val="tx1"/>
              </a:solidFill>
              <a:round/>
              <a:headEnd/>
              <a:tailEnd type="stealth" w="med" len="med"/>
            </a:ln>
          </p:spPr>
        </p:cxnSp>
        <p:sp>
          <p:nvSpPr>
            <p:cNvPr id="39" name="AutoShape 36"/>
            <p:cNvSpPr>
              <a:spLocks noChangeArrowheads="1"/>
            </p:cNvSpPr>
            <p:nvPr/>
          </p:nvSpPr>
          <p:spPr bwMode="auto">
            <a:xfrm>
              <a:off x="3201988" y="1701800"/>
              <a:ext cx="360362" cy="360363"/>
            </a:xfrm>
            <a:prstGeom prst="leftArrow">
              <a:avLst>
                <a:gd name="adj1" fmla="val 44491"/>
                <a:gd name="adj2" fmla="val 40968"/>
              </a:avLst>
            </a:prstGeom>
            <a:noFill/>
            <a:ln w="9525" algn="ctr">
              <a:solidFill>
                <a:schemeClr val="tx1"/>
              </a:solidFill>
              <a:miter lim="800000"/>
              <a:headEnd/>
              <a:tailEnd/>
            </a:ln>
          </p:spPr>
          <p:txBody>
            <a:bodyPr wrap="none" anchor="ctr"/>
            <a:lstStyle/>
            <a:p>
              <a:endParaRPr lang="zh-TW" altLang="en-US"/>
            </a:p>
          </p:txBody>
        </p:sp>
        <p:sp>
          <p:nvSpPr>
            <p:cNvPr id="40" name="AutoShape 37"/>
            <p:cNvSpPr>
              <a:spLocks noChangeArrowheads="1"/>
            </p:cNvSpPr>
            <p:nvPr/>
          </p:nvSpPr>
          <p:spPr bwMode="auto">
            <a:xfrm>
              <a:off x="3201988" y="2276475"/>
              <a:ext cx="360362" cy="360363"/>
            </a:xfrm>
            <a:prstGeom prst="leftArrow">
              <a:avLst>
                <a:gd name="adj1" fmla="val 44491"/>
                <a:gd name="adj2" fmla="val 40968"/>
              </a:avLst>
            </a:prstGeom>
            <a:noFill/>
            <a:ln w="9525" algn="ctr">
              <a:solidFill>
                <a:schemeClr val="tx1"/>
              </a:solidFill>
              <a:miter lim="800000"/>
              <a:headEnd/>
              <a:tailEnd/>
            </a:ln>
          </p:spPr>
          <p:txBody>
            <a:bodyPr wrap="none" anchor="ctr"/>
            <a:lstStyle/>
            <a:p>
              <a:endParaRPr lang="zh-TW" altLang="en-US"/>
            </a:p>
          </p:txBody>
        </p:sp>
        <p:sp>
          <p:nvSpPr>
            <p:cNvPr id="41" name="Text Box 38"/>
            <p:cNvSpPr txBox="1">
              <a:spLocks noChangeArrowheads="1"/>
            </p:cNvSpPr>
            <p:nvPr/>
          </p:nvSpPr>
          <p:spPr bwMode="auto">
            <a:xfrm>
              <a:off x="179388" y="2781300"/>
              <a:ext cx="428625" cy="1079500"/>
            </a:xfrm>
            <a:prstGeom prst="rect">
              <a:avLst/>
            </a:prstGeom>
            <a:noFill/>
            <a:ln w="9525" algn="ctr">
              <a:noFill/>
              <a:miter lim="800000"/>
              <a:headEnd/>
              <a:tailEnd/>
            </a:ln>
          </p:spPr>
          <p:txBody>
            <a:bodyPr vert="eaVert">
              <a:spAutoFit/>
            </a:bodyPr>
            <a:lstStyle/>
            <a:p>
              <a:r>
                <a:rPr lang="zh-TW" altLang="en-US" sz="1600" b="1">
                  <a:solidFill>
                    <a:srgbClr val="FF0000"/>
                  </a:solidFill>
                  <a:ea typeface="標楷體" pitchFamily="65" charset="-120"/>
                </a:rPr>
                <a:t>時間冗長</a:t>
              </a:r>
            </a:p>
          </p:txBody>
        </p:sp>
        <p:sp>
          <p:nvSpPr>
            <p:cNvPr id="42" name="Line 39"/>
            <p:cNvSpPr>
              <a:spLocks noChangeShapeType="1"/>
            </p:cNvSpPr>
            <p:nvPr/>
          </p:nvSpPr>
          <p:spPr bwMode="auto">
            <a:xfrm>
              <a:off x="4500563" y="1125538"/>
              <a:ext cx="0" cy="4967287"/>
            </a:xfrm>
            <a:prstGeom prst="line">
              <a:avLst/>
            </a:prstGeom>
            <a:noFill/>
            <a:ln w="76200" cmpd="tri">
              <a:solidFill>
                <a:schemeClr val="tx1"/>
              </a:solidFill>
              <a:round/>
              <a:headEnd/>
              <a:tailEnd/>
            </a:ln>
          </p:spPr>
          <p:txBody>
            <a:bodyPr anchor="ctr"/>
            <a:lstStyle/>
            <a:p>
              <a:endParaRPr lang="zh-TW" altLang="en-US"/>
            </a:p>
          </p:txBody>
        </p:sp>
      </p:grpSp>
      <p:sp>
        <p:nvSpPr>
          <p:cNvPr id="43" name="文字方塊 42"/>
          <p:cNvSpPr txBox="1"/>
          <p:nvPr/>
        </p:nvSpPr>
        <p:spPr>
          <a:xfrm>
            <a:off x="5652294" y="5661248"/>
            <a:ext cx="2952328" cy="830997"/>
          </a:xfrm>
          <a:prstGeom prst="rect">
            <a:avLst/>
          </a:prstGeom>
          <a:solidFill>
            <a:srgbClr val="FFFF00"/>
          </a:solidFill>
        </p:spPr>
        <p:txBody>
          <a:bodyPr wrap="square" rtlCol="0">
            <a:spAutoFit/>
          </a:bodyPr>
          <a:lstStyle/>
          <a:p>
            <a:r>
              <a:rPr lang="zh-TW" altLang="en-US" sz="2400" dirty="0">
                <a:solidFill>
                  <a:schemeClr val="bg1">
                    <a:lumMod val="50000"/>
                  </a:schemeClr>
                </a:solidFill>
              </a:rPr>
              <a:t>那一些</a:t>
            </a:r>
            <a:r>
              <a:rPr lang="zh-TW" altLang="en-US" sz="2400" dirty="0" smtClean="0">
                <a:solidFill>
                  <a:schemeClr val="bg1">
                    <a:lumMod val="50000"/>
                  </a:schemeClr>
                </a:solidFill>
              </a:rPr>
              <a:t>是新流程背後關鍵的軟性</a:t>
            </a:r>
            <a:r>
              <a:rPr lang="zh-TW" altLang="en-US" sz="2400" dirty="0">
                <a:solidFill>
                  <a:schemeClr val="bg1">
                    <a:lumMod val="50000"/>
                  </a:schemeClr>
                </a:solidFill>
              </a:rPr>
              <a:t>變數？</a:t>
            </a:r>
          </a:p>
        </p:txBody>
      </p:sp>
      <p:sp>
        <p:nvSpPr>
          <p:cNvPr id="44" name="文字方塊 43"/>
          <p:cNvSpPr txBox="1"/>
          <p:nvPr/>
        </p:nvSpPr>
        <p:spPr>
          <a:xfrm>
            <a:off x="1095575" y="192886"/>
            <a:ext cx="7165744" cy="646331"/>
          </a:xfrm>
          <a:prstGeom prst="rect">
            <a:avLst/>
          </a:prstGeom>
          <a:noFill/>
        </p:spPr>
        <p:txBody>
          <a:bodyPr wrap="square" rtlCol="0">
            <a:spAutoFit/>
          </a:bodyPr>
          <a:lstStyle/>
          <a:p>
            <a:pPr algn="ctr"/>
            <a:r>
              <a:rPr lang="zh-TW" altLang="en-US" sz="3600" b="1" dirty="0"/>
              <a:t>流程再造的另類課題</a:t>
            </a:r>
            <a:r>
              <a:rPr lang="zh-TW" altLang="en-US" sz="3600" b="1" dirty="0" smtClean="0"/>
              <a:t>：軟性</a:t>
            </a:r>
            <a:r>
              <a:rPr lang="zh-TW" altLang="en-US" sz="3600" b="1" dirty="0"/>
              <a:t>變數</a:t>
            </a:r>
          </a:p>
        </p:txBody>
      </p:sp>
    </p:spTree>
    <p:extLst>
      <p:ext uri="{BB962C8B-B14F-4D97-AF65-F5344CB8AC3E}">
        <p14:creationId xmlns:p14="http://schemas.microsoft.com/office/powerpoint/2010/main" val="402164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這一生至少當一次傻瓜</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13</a:t>
            </a:fld>
            <a:endParaRPr lang="en-US" altLang="zh-TW"/>
          </a:p>
        </p:txBody>
      </p:sp>
      <p:pic>
        <p:nvPicPr>
          <p:cNvPr id="2050" name="Picture 2" descr="D:\李國光\教材\01電影\這一生至少當一次傻瓜\0這一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8062"/>
            <a:ext cx="766885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0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經營觀念再造：愛與願景</a:t>
            </a:r>
            <a:endParaRPr lang="zh-TW" altLang="en-US" dirty="0"/>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14</a:t>
            </a:fld>
            <a:endParaRPr lang="en-US" altLang="zh-TW"/>
          </a:p>
        </p:txBody>
      </p:sp>
      <p:pic>
        <p:nvPicPr>
          <p:cNvPr id="3074" name="Picture 2" descr="D:\李國光\教材\01電影\這一生至少當一次傻瓜\1體弱妻子.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32092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1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15</a:t>
            </a:fld>
            <a:endParaRPr lang="en-US" altLang="zh-TW"/>
          </a:p>
        </p:txBody>
      </p:sp>
      <p:pic>
        <p:nvPicPr>
          <p:cNvPr id="4098" name="Picture 2" descr="D:\李國光\教材\01電影\這一生至少當一次傻瓜\2無農藥蘋果.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484784"/>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16</a:t>
            </a:fld>
            <a:endParaRPr lang="en-US" altLang="zh-TW"/>
          </a:p>
        </p:txBody>
      </p:sp>
      <p:pic>
        <p:nvPicPr>
          <p:cNvPr id="5122" name="Picture 2" descr="D:\李國光\教材\01電影\這一生至少當一次傻瓜\3零收成.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98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17</a:t>
            </a:fld>
            <a:endParaRPr lang="en-US" altLang="zh-TW"/>
          </a:p>
        </p:txBody>
      </p:sp>
      <p:pic>
        <p:nvPicPr>
          <p:cNvPr id="6146" name="Picture 2" descr="D:\李國光\教材\01電影\這一生至少當一次傻瓜\4內心崩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412776"/>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33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18</a:t>
            </a:fld>
            <a:endParaRPr lang="en-US" altLang="zh-TW"/>
          </a:p>
        </p:txBody>
      </p:sp>
      <p:pic>
        <p:nvPicPr>
          <p:cNvPr id="7170" name="Picture 2" descr="D:\李國光\教材\01電影\這一生至少當一次傻瓜\5放棄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196752"/>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1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19</a:t>
            </a:fld>
            <a:endParaRPr lang="en-US" altLang="zh-TW"/>
          </a:p>
        </p:txBody>
      </p:sp>
      <p:pic>
        <p:nvPicPr>
          <p:cNvPr id="8194" name="Picture 2" descr="D:\李國光\教材\01電影\這一生至少當一次傻瓜\6不放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06489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70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A1C0838-8851-4D23-AE42-9CFFEC6ABF5B}" type="slidenum">
              <a:rPr lang="en-US" altLang="zh-TW"/>
              <a:pPr>
                <a:defRPr/>
              </a:pPr>
              <a:t>2</a:t>
            </a:fld>
            <a:endParaRPr lang="en-US" altLang="zh-TW"/>
          </a:p>
        </p:txBody>
      </p:sp>
      <p:sp>
        <p:nvSpPr>
          <p:cNvPr id="2160642" name="Rectangle 2"/>
          <p:cNvSpPr>
            <a:spLocks noGrp="1" noChangeArrowheads="1"/>
          </p:cNvSpPr>
          <p:nvPr>
            <p:ph type="title"/>
          </p:nvPr>
        </p:nvSpPr>
        <p:spPr>
          <a:xfrm>
            <a:off x="468313" y="533400"/>
            <a:ext cx="8135937" cy="617538"/>
          </a:xfrm>
        </p:spPr>
        <p:txBody>
          <a:bodyPr/>
          <a:lstStyle/>
          <a:p>
            <a:pPr eaLnBrk="1" hangingPunct="1">
              <a:defRPr/>
            </a:pPr>
            <a:r>
              <a:rPr lang="zh-TW" altLang="en-US" sz="3600" smtClean="0">
                <a:solidFill>
                  <a:schemeClr val="tx1"/>
                </a:solidFill>
              </a:rPr>
              <a:t>流程管理</a:t>
            </a:r>
            <a:r>
              <a:rPr lang="zh-TW" altLang="en-US" smtClean="0">
                <a:solidFill>
                  <a:schemeClr val="tx1"/>
                </a:solidFill>
              </a:rPr>
              <a:t>再造的</a:t>
            </a:r>
            <a:r>
              <a:rPr lang="en-US" altLang="zh-TW" b="0" smtClean="0"/>
              <a:t>7R</a:t>
            </a:r>
          </a:p>
        </p:txBody>
      </p:sp>
      <p:sp>
        <p:nvSpPr>
          <p:cNvPr id="43012" name="Text Box 3"/>
          <p:cNvSpPr txBox="1">
            <a:spLocks noChangeArrowheads="1"/>
          </p:cNvSpPr>
          <p:nvPr/>
        </p:nvSpPr>
        <p:spPr bwMode="auto">
          <a:xfrm>
            <a:off x="381000" y="1447800"/>
            <a:ext cx="8583613" cy="2647950"/>
          </a:xfrm>
          <a:prstGeom prst="rect">
            <a:avLst/>
          </a:prstGeom>
          <a:noFill/>
          <a:ln w="9525">
            <a:noFill/>
            <a:miter lim="800000"/>
            <a:headEnd/>
            <a:tailEnd/>
          </a:ln>
        </p:spPr>
        <p:txBody>
          <a:bodyPr>
            <a:spAutoFit/>
          </a:bodyPr>
          <a:lstStyle/>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Re-think (why) –</a:t>
            </a:r>
            <a:r>
              <a:rPr kumimoji="0" lang="zh-TW" altLang="en-US" sz="2400" b="1">
                <a:solidFill>
                  <a:srgbClr val="FFFF00"/>
                </a:solidFill>
                <a:latin typeface="Times New Roman" pitchFamily="18" charset="0"/>
                <a:ea typeface="標楷體" pitchFamily="65" charset="-120"/>
              </a:rPr>
              <a:t>事</a:t>
            </a:r>
            <a:r>
              <a:rPr lang="zh-TW" altLang="en-US" sz="2400" b="1">
                <a:solidFill>
                  <a:srgbClr val="FFFF00"/>
                </a:solidFill>
                <a:latin typeface="Times New Roman" pitchFamily="18" charset="0"/>
                <a:ea typeface="標楷體" pitchFamily="65" charset="-120"/>
              </a:rPr>
              <a:t>情為何一定要這樣做</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Re-configure (what) -</a:t>
            </a:r>
            <a:r>
              <a:rPr kumimoji="0" lang="zh-TW" altLang="en-US" sz="2400" b="1">
                <a:solidFill>
                  <a:srgbClr val="FFFF00"/>
                </a:solidFill>
                <a:latin typeface="Times New Roman" pitchFamily="18" charset="0"/>
                <a:ea typeface="標楷體" pitchFamily="65" charset="-120"/>
              </a:rPr>
              <a:t>有</a:t>
            </a:r>
            <a:r>
              <a:rPr lang="zh-TW" altLang="en-US" sz="2400" b="1">
                <a:solidFill>
                  <a:srgbClr val="FFFF00"/>
                </a:solidFill>
                <a:latin typeface="Times New Roman" pitchFamily="18" charset="0"/>
                <a:ea typeface="標楷體" pitchFamily="65" charset="-120"/>
              </a:rPr>
              <a:t>什麼活動可刪減或簡化</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Re-sequence (when) –</a:t>
            </a:r>
            <a:r>
              <a:rPr lang="zh-TW" altLang="en-US" sz="2400" b="1">
                <a:solidFill>
                  <a:srgbClr val="FFFF00"/>
                </a:solidFill>
                <a:latin typeface="Times New Roman" pitchFamily="18" charset="0"/>
                <a:ea typeface="標楷體" pitchFamily="65" charset="-120"/>
              </a:rPr>
              <a:t>為什麼這個工作一定要優先做</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Re-locate (where) –</a:t>
            </a:r>
            <a:r>
              <a:rPr lang="zh-TW" altLang="en-US" sz="2400" b="1">
                <a:solidFill>
                  <a:srgbClr val="FFFF00"/>
                </a:solidFill>
                <a:latin typeface="Times New Roman" pitchFamily="18" charset="0"/>
                <a:ea typeface="標楷體" pitchFamily="65" charset="-120"/>
              </a:rPr>
              <a:t>活動一定要在那裡進行</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Reduce (how much/frequency) –</a:t>
            </a:r>
            <a:r>
              <a:rPr lang="zh-TW" altLang="en-US" sz="2400" b="1">
                <a:solidFill>
                  <a:srgbClr val="FFFF00"/>
                </a:solidFill>
                <a:latin typeface="Times New Roman" pitchFamily="18" charset="0"/>
                <a:ea typeface="標楷體" pitchFamily="65" charset="-120"/>
              </a:rPr>
              <a:t>活動量多少</a:t>
            </a:r>
            <a:r>
              <a:rPr lang="en-US" altLang="zh-TW" sz="2400" b="1">
                <a:solidFill>
                  <a:srgbClr val="FFFF00"/>
                </a:solidFill>
                <a:latin typeface="Times New Roman" pitchFamily="18" charset="0"/>
                <a:ea typeface="標楷體" pitchFamily="65" charset="-120"/>
              </a:rPr>
              <a:t>?</a:t>
            </a:r>
            <a:r>
              <a:rPr lang="zh-TW" altLang="en-US" sz="2400" b="1">
                <a:solidFill>
                  <a:srgbClr val="FFFF00"/>
                </a:solidFill>
                <a:latin typeface="Times New Roman" pitchFamily="18" charset="0"/>
                <a:ea typeface="標楷體" pitchFamily="65" charset="-120"/>
              </a:rPr>
              <a:t>多久做一次</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Re-assign (who) –</a:t>
            </a:r>
            <a:r>
              <a:rPr lang="zh-TW" altLang="en-US" sz="2400" b="1">
                <a:solidFill>
                  <a:srgbClr val="FFFF00"/>
                </a:solidFill>
                <a:latin typeface="Times New Roman" pitchFamily="18" charset="0"/>
                <a:ea typeface="標楷體" pitchFamily="65" charset="-120"/>
              </a:rPr>
              <a:t>這些活動由誰做</a:t>
            </a:r>
            <a:r>
              <a:rPr lang="en-US" altLang="zh-TW" sz="2400" b="1">
                <a:solidFill>
                  <a:srgbClr val="FFFF00"/>
                </a:solidFill>
                <a:latin typeface="Times New Roman" pitchFamily="18" charset="0"/>
                <a:ea typeface="標楷體" pitchFamily="65" charset="-120"/>
              </a:rPr>
              <a:t>?</a:t>
            </a:r>
            <a:r>
              <a:rPr lang="zh-TW" altLang="en-US" sz="2400" b="1">
                <a:solidFill>
                  <a:srgbClr val="FFFF00"/>
                </a:solidFill>
                <a:latin typeface="Times New Roman" pitchFamily="18" charset="0"/>
                <a:ea typeface="標楷體" pitchFamily="65" charset="-120"/>
              </a:rPr>
              <a:t>有其他人可以做的更好</a:t>
            </a:r>
            <a:r>
              <a:rPr lang="en-US" altLang="zh-TW" sz="2400" b="1">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2400" b="1">
                <a:solidFill>
                  <a:srgbClr val="FFFF00"/>
                </a:solidFill>
                <a:latin typeface="Times New Roman" pitchFamily="18" charset="0"/>
                <a:ea typeface="標楷體" pitchFamily="65" charset="-120"/>
              </a:rPr>
              <a:t>Re-tool (how) –</a:t>
            </a:r>
            <a:r>
              <a:rPr lang="zh-TW" altLang="en-US" sz="2400" b="1">
                <a:solidFill>
                  <a:srgbClr val="FFFF00"/>
                </a:solidFill>
                <a:latin typeface="Times New Roman" pitchFamily="18" charset="0"/>
                <a:ea typeface="標楷體" pitchFamily="65" charset="-120"/>
              </a:rPr>
              <a:t>科技會如何改變這項流程</a:t>
            </a:r>
            <a:r>
              <a:rPr lang="en-US" altLang="zh-TW" sz="2400" b="1">
                <a:solidFill>
                  <a:srgbClr val="FFFF00"/>
                </a:solidFill>
                <a:latin typeface="Times New Roman" pitchFamily="18" charset="0"/>
                <a:ea typeface="標楷體" pitchFamily="65" charset="-120"/>
              </a:rPr>
              <a:t>?</a:t>
            </a:r>
          </a:p>
        </p:txBody>
      </p:sp>
      <p:sp>
        <p:nvSpPr>
          <p:cNvPr id="43013" name="WordArt 4"/>
          <p:cNvSpPr>
            <a:spLocks noChangeArrowheads="1" noChangeShapeType="1" noTextEdit="1"/>
          </p:cNvSpPr>
          <p:nvPr/>
        </p:nvSpPr>
        <p:spPr bwMode="auto">
          <a:xfrm>
            <a:off x="152400" y="6324600"/>
            <a:ext cx="736600" cy="381000"/>
          </a:xfrm>
          <a:prstGeom prst="rect">
            <a:avLst/>
          </a:prstGeom>
        </p:spPr>
        <p:txBody>
          <a:bodyPr wrap="none" fromWordArt="1">
            <a:prstTxWarp prst="textFadeUp">
              <a:avLst>
                <a:gd name="adj" fmla="val 9991"/>
              </a:avLst>
            </a:prstTxWarp>
          </a:bodyPr>
          <a:lstStyle/>
          <a:p>
            <a:pPr algn="ctr"/>
            <a:r>
              <a:rPr lang="en-US" altLang="zh-TW" sz="4800" kern="10" spc="-48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Impact"/>
              </a:rPr>
              <a:t>HRS</a:t>
            </a:r>
            <a:endParaRPr lang="zh-TW" altLang="en-US" sz="4800" kern="10" spc="-48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Impac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經營觀念再造：愛與願景</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20</a:t>
            </a:fld>
            <a:endParaRPr lang="en-US" altLang="zh-TW"/>
          </a:p>
        </p:txBody>
      </p:sp>
      <p:pic>
        <p:nvPicPr>
          <p:cNvPr id="9218" name="Picture 2" descr="D:\李國光\教材\01電影\這一生至少當一次傻瓜\7絕對不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196752"/>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07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流程再造：付出與堅持</a:t>
            </a:r>
            <a:endParaRPr lang="zh-TW" altLang="en-US" dirty="0"/>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21</a:t>
            </a:fld>
            <a:endParaRPr lang="en-US" altLang="zh-TW"/>
          </a:p>
        </p:txBody>
      </p:sp>
      <p:pic>
        <p:nvPicPr>
          <p:cNvPr id="10242" name="Picture 2" descr="D:\李國光\教材\01電影\這一生至少當一次傻瓜\8赴戰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556792"/>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61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22</a:t>
            </a:fld>
            <a:endParaRPr lang="en-US" altLang="zh-TW"/>
          </a:p>
        </p:txBody>
      </p:sp>
      <p:pic>
        <p:nvPicPr>
          <p:cNvPr id="11266" name="Picture 2" descr="D:\李國光\教材\01電影\這一生至少當一次傻瓜\9父母付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59" y="1196752"/>
            <a:ext cx="793688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4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23</a:t>
            </a:fld>
            <a:endParaRPr lang="en-US" altLang="zh-TW"/>
          </a:p>
        </p:txBody>
      </p:sp>
      <p:pic>
        <p:nvPicPr>
          <p:cNvPr id="12290" name="Picture 2" descr="D:\李國光\教材\01電影\這一生至少當一次傻瓜\10子女付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73" y="1268760"/>
            <a:ext cx="768085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19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24</a:t>
            </a:fld>
            <a:endParaRPr lang="en-US" altLang="zh-TW"/>
          </a:p>
        </p:txBody>
      </p:sp>
      <p:pic>
        <p:nvPicPr>
          <p:cNvPr id="13314" name="Picture 2" descr="D:\李國光\教材\01電影\這一生至少當一次傻瓜\11妻子付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201252"/>
            <a:ext cx="7800867" cy="438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0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25</a:t>
            </a:fld>
            <a:endParaRPr lang="en-US" altLang="zh-TW"/>
          </a:p>
        </p:txBody>
      </p:sp>
      <p:pic>
        <p:nvPicPr>
          <p:cNvPr id="15362" name="Picture 2" descr="D:\李國光\教材\01電影\這一生至少當一次傻瓜\12奮鬥11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45" y="1268760"/>
            <a:ext cx="832092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56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26</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1484784"/>
            <a:ext cx="8172400" cy="4392665"/>
          </a:xfrm>
          <a:prstGeom prst="rect">
            <a:avLst/>
          </a:prstGeom>
        </p:spPr>
      </p:pic>
    </p:spTree>
    <p:extLst>
      <p:ext uri="{BB962C8B-B14F-4D97-AF65-F5344CB8AC3E}">
        <p14:creationId xmlns:p14="http://schemas.microsoft.com/office/powerpoint/2010/main" val="980916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27</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09" y="1412776"/>
            <a:ext cx="8090048" cy="4348401"/>
          </a:xfrm>
          <a:prstGeom prst="rect">
            <a:avLst/>
          </a:prstGeom>
        </p:spPr>
      </p:pic>
    </p:spTree>
    <p:extLst>
      <p:ext uri="{BB962C8B-B14F-4D97-AF65-F5344CB8AC3E}">
        <p14:creationId xmlns:p14="http://schemas.microsoft.com/office/powerpoint/2010/main" val="154893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28</a:t>
            </a:fld>
            <a:endParaRPr lang="en-US" altLang="zh-TW"/>
          </a:p>
        </p:txBody>
      </p:sp>
      <p:pic>
        <p:nvPicPr>
          <p:cNvPr id="14338" name="Picture 2" descr="D:\李國光\教材\01電影\這一生至少當一次傻瓜\12發現方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73" y="1268760"/>
            <a:ext cx="768085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08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29</a:t>
            </a:fld>
            <a:endParaRPr lang="en-US" altLang="zh-TW"/>
          </a:p>
        </p:txBody>
      </p:sp>
      <p:pic>
        <p:nvPicPr>
          <p:cNvPr id="16386" name="Picture 2" descr="D:\李國光\教材\01電影\這一生至少當一次傻瓜\13用愛培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296810" cy="459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0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A57CC9F-0D01-4387-AF15-38A20BFA9540}" type="slidenum">
              <a:rPr lang="en-US" altLang="zh-TW"/>
              <a:pPr>
                <a:defRPr/>
              </a:pPr>
              <a:t>3</a:t>
            </a:fld>
            <a:endParaRPr lang="en-US" altLang="zh-TW"/>
          </a:p>
        </p:txBody>
      </p:sp>
      <p:sp>
        <p:nvSpPr>
          <p:cNvPr id="44035" name="Rectangle 2"/>
          <p:cNvSpPr>
            <a:spLocks noGrp="1" noChangeArrowheads="1"/>
          </p:cNvSpPr>
          <p:nvPr>
            <p:ph type="body" idx="1"/>
          </p:nvPr>
        </p:nvSpPr>
        <p:spPr>
          <a:xfrm>
            <a:off x="609600" y="1447800"/>
            <a:ext cx="8001000" cy="4495800"/>
          </a:xfrm>
        </p:spPr>
        <p:txBody>
          <a:bodyPr/>
          <a:lstStyle/>
          <a:p>
            <a:pPr eaLnBrk="1" hangingPunct="1">
              <a:lnSpc>
                <a:spcPct val="85000"/>
              </a:lnSpc>
              <a:buFontTx/>
              <a:buNone/>
            </a:pPr>
            <a:r>
              <a:rPr lang="zh-TW" altLang="en-US" sz="2800" b="1" smtClean="0">
                <a:solidFill>
                  <a:srgbClr val="FFFF00"/>
                </a:solidFill>
                <a:latin typeface="Times New Roman" pitchFamily="18" charset="0"/>
              </a:rPr>
              <a:t>流程分析步驟：</a:t>
            </a:r>
          </a:p>
          <a:p>
            <a:pPr eaLnBrk="1" hangingPunct="1">
              <a:lnSpc>
                <a:spcPct val="85000"/>
              </a:lnSpc>
              <a:buFontTx/>
              <a:buNone/>
            </a:pPr>
            <a:r>
              <a:rPr lang="zh-TW" altLang="en-US" sz="2000" b="1" smtClean="0">
                <a:latin typeface="Times New Roman" pitchFamily="18" charset="0"/>
              </a:rPr>
              <a:t>一、做這件工作</a:t>
            </a:r>
            <a:r>
              <a:rPr lang="en-US" altLang="zh-TW" sz="2000" b="1" smtClean="0">
                <a:latin typeface="Times New Roman" pitchFamily="18" charset="0"/>
              </a:rPr>
              <a:t>(</a:t>
            </a:r>
            <a:r>
              <a:rPr lang="zh-TW" altLang="en-US" sz="2000" b="1" smtClean="0">
                <a:latin typeface="Times New Roman" pitchFamily="18" charset="0"/>
              </a:rPr>
              <a:t>程序與步驟</a:t>
            </a:r>
            <a:r>
              <a:rPr lang="en-US" altLang="zh-TW" sz="2000" b="1" smtClean="0">
                <a:latin typeface="Times New Roman" pitchFamily="18" charset="0"/>
              </a:rPr>
              <a:t>)</a:t>
            </a:r>
            <a:r>
              <a:rPr lang="zh-TW" altLang="en-US" sz="2000" b="1" smtClean="0">
                <a:latin typeface="Times New Roman" pitchFamily="18" charset="0"/>
              </a:rPr>
              <a:t>的目的？ </a:t>
            </a:r>
            <a:r>
              <a:rPr lang="en-US" altLang="zh-TW" sz="2000" b="1" smtClean="0">
                <a:latin typeface="Times New Roman" pitchFamily="18" charset="0"/>
              </a:rPr>
              <a:t>(Why)</a:t>
            </a:r>
          </a:p>
          <a:p>
            <a:pPr eaLnBrk="1" hangingPunct="1">
              <a:lnSpc>
                <a:spcPct val="85000"/>
              </a:lnSpc>
              <a:buFontTx/>
              <a:buNone/>
            </a:pPr>
            <a:r>
              <a:rPr lang="zh-TW" altLang="en-US" sz="2000" b="1" smtClean="0">
                <a:latin typeface="Times New Roman" pitchFamily="18" charset="0"/>
              </a:rPr>
              <a:t>二、程序之依據準則？</a:t>
            </a:r>
            <a:r>
              <a:rPr lang="en-US" altLang="zh-TW" sz="2000" b="1" smtClean="0">
                <a:latin typeface="Times New Roman" pitchFamily="18" charset="0"/>
              </a:rPr>
              <a:t>(Input data) </a:t>
            </a:r>
          </a:p>
          <a:p>
            <a:pPr eaLnBrk="1" hangingPunct="1">
              <a:lnSpc>
                <a:spcPct val="85000"/>
              </a:lnSpc>
              <a:buFontTx/>
              <a:buNone/>
            </a:pPr>
            <a:r>
              <a:rPr lang="zh-TW" altLang="en-US" sz="2000" b="1" smtClean="0">
                <a:latin typeface="Times New Roman" pitchFamily="18" charset="0"/>
              </a:rPr>
              <a:t>三、發起時機？</a:t>
            </a:r>
            <a:r>
              <a:rPr lang="en-US" altLang="zh-TW" sz="2000" b="1" smtClean="0">
                <a:latin typeface="Times New Roman" pitchFamily="18" charset="0"/>
              </a:rPr>
              <a:t>(When)</a:t>
            </a:r>
          </a:p>
          <a:p>
            <a:pPr eaLnBrk="1" hangingPunct="1">
              <a:lnSpc>
                <a:spcPct val="85000"/>
              </a:lnSpc>
              <a:buFontTx/>
              <a:buNone/>
            </a:pPr>
            <a:r>
              <a:rPr lang="zh-TW" altLang="en-US" sz="2000" b="1" smtClean="0">
                <a:latin typeface="Times New Roman" pitchFamily="18" charset="0"/>
              </a:rPr>
              <a:t>四、程序的優先順序？</a:t>
            </a:r>
            <a:r>
              <a:rPr lang="en-US" altLang="zh-TW" sz="2000" b="1" smtClean="0">
                <a:latin typeface="Times New Roman" pitchFamily="18" charset="0"/>
              </a:rPr>
              <a:t>(Priority)</a:t>
            </a:r>
          </a:p>
          <a:p>
            <a:pPr eaLnBrk="1" hangingPunct="1">
              <a:lnSpc>
                <a:spcPct val="85000"/>
              </a:lnSpc>
              <a:buFontTx/>
              <a:buNone/>
            </a:pPr>
            <a:r>
              <a:rPr lang="zh-TW" altLang="en-US" sz="2000" b="1" smtClean="0">
                <a:latin typeface="Times New Roman" pitchFamily="18" charset="0"/>
              </a:rPr>
              <a:t>五、流程的過程資料紀錄？</a:t>
            </a:r>
            <a:r>
              <a:rPr lang="en-US" altLang="zh-TW" sz="2000" b="1" smtClean="0">
                <a:latin typeface="Times New Roman" pitchFamily="18" charset="0"/>
                <a:sym typeface="Wingdings" pitchFamily="2" charset="2"/>
              </a:rPr>
              <a:t>(Record)</a:t>
            </a:r>
            <a:endParaRPr lang="en-US" altLang="zh-TW" sz="2000" b="1" smtClean="0">
              <a:latin typeface="Times New Roman" pitchFamily="18" charset="0"/>
            </a:endParaRPr>
          </a:p>
          <a:p>
            <a:pPr eaLnBrk="1" hangingPunct="1">
              <a:lnSpc>
                <a:spcPct val="85000"/>
              </a:lnSpc>
              <a:buFontTx/>
              <a:buNone/>
            </a:pPr>
            <a:r>
              <a:rPr lang="zh-TW" altLang="en-US" sz="2000" b="1" smtClean="0">
                <a:latin typeface="Times New Roman" pitchFamily="18" charset="0"/>
              </a:rPr>
              <a:t>六、程序的頻率？</a:t>
            </a:r>
            <a:r>
              <a:rPr lang="en-US" altLang="zh-TW" sz="2000" b="1" smtClean="0">
                <a:latin typeface="Times New Roman" pitchFamily="18" charset="0"/>
              </a:rPr>
              <a:t>(How long)</a:t>
            </a:r>
          </a:p>
          <a:p>
            <a:pPr eaLnBrk="1" hangingPunct="1">
              <a:lnSpc>
                <a:spcPct val="85000"/>
              </a:lnSpc>
              <a:buFontTx/>
              <a:buNone/>
            </a:pPr>
            <a:r>
              <a:rPr lang="zh-TW" altLang="en-US" sz="2000" b="1" smtClean="0">
                <a:latin typeface="Times New Roman" pitchFamily="18" charset="0"/>
              </a:rPr>
              <a:t>七、流程作業標準？</a:t>
            </a:r>
            <a:r>
              <a:rPr lang="en-US" altLang="zh-TW" sz="2000" b="1" smtClean="0">
                <a:latin typeface="Times New Roman" pitchFamily="18" charset="0"/>
              </a:rPr>
              <a:t>(Standard)</a:t>
            </a:r>
          </a:p>
          <a:p>
            <a:pPr eaLnBrk="1" hangingPunct="1">
              <a:lnSpc>
                <a:spcPct val="85000"/>
              </a:lnSpc>
              <a:buFontTx/>
              <a:buNone/>
            </a:pPr>
            <a:r>
              <a:rPr lang="zh-TW" altLang="en-US" sz="2000" b="1" smtClean="0">
                <a:latin typeface="Times New Roman" pitchFamily="18" charset="0"/>
              </a:rPr>
              <a:t>八、特殊或異常狀況的處理？</a:t>
            </a:r>
            <a:r>
              <a:rPr lang="en-US" altLang="zh-TW" sz="2000" b="1" smtClean="0">
                <a:latin typeface="Times New Roman" pitchFamily="18" charset="0"/>
              </a:rPr>
              <a:t>(Contingency plan)</a:t>
            </a:r>
          </a:p>
          <a:p>
            <a:pPr eaLnBrk="1" hangingPunct="1">
              <a:lnSpc>
                <a:spcPct val="85000"/>
              </a:lnSpc>
              <a:buFontTx/>
              <a:buNone/>
            </a:pPr>
            <a:r>
              <a:rPr lang="zh-TW" altLang="en-US" sz="2000" b="1" smtClean="0">
                <a:latin typeface="Times New Roman" pitchFamily="18" charset="0"/>
              </a:rPr>
              <a:t>九、流程作業結果輸出方式？</a:t>
            </a:r>
            <a:r>
              <a:rPr lang="en-US" altLang="zh-TW" sz="2000" b="1" smtClean="0">
                <a:latin typeface="Times New Roman" pitchFamily="18" charset="0"/>
                <a:sym typeface="Wingdings" pitchFamily="2" charset="2"/>
              </a:rPr>
              <a:t>(Format)</a:t>
            </a:r>
            <a:endParaRPr lang="en-US" altLang="zh-TW" sz="2000" b="1" smtClean="0">
              <a:latin typeface="Times New Roman" pitchFamily="18" charset="0"/>
            </a:endParaRPr>
          </a:p>
          <a:p>
            <a:pPr eaLnBrk="1" hangingPunct="1">
              <a:lnSpc>
                <a:spcPct val="85000"/>
              </a:lnSpc>
              <a:buFontTx/>
              <a:buNone/>
            </a:pPr>
            <a:r>
              <a:rPr lang="zh-TW" altLang="en-US" sz="2000" b="1" smtClean="0">
                <a:latin typeface="Times New Roman" pitchFamily="18" charset="0"/>
              </a:rPr>
              <a:t>十、</a:t>
            </a:r>
            <a:r>
              <a:rPr lang="zh-TW" altLang="en-US" sz="2000" b="1" smtClean="0">
                <a:latin typeface="Times New Roman" pitchFamily="18" charset="0"/>
                <a:sym typeface="Wingdings" pitchFamily="2" charset="2"/>
              </a:rPr>
              <a:t>流程作業成果的衡量？</a:t>
            </a:r>
            <a:r>
              <a:rPr lang="en-US" altLang="zh-TW" sz="2000" b="1" smtClean="0">
                <a:latin typeface="Times New Roman" pitchFamily="18" charset="0"/>
                <a:sym typeface="Wingdings" pitchFamily="2" charset="2"/>
              </a:rPr>
              <a:t>(Measurement)</a:t>
            </a:r>
          </a:p>
          <a:p>
            <a:pPr eaLnBrk="1" hangingPunct="1">
              <a:lnSpc>
                <a:spcPct val="85000"/>
              </a:lnSpc>
              <a:buFontTx/>
              <a:buNone/>
            </a:pPr>
            <a:r>
              <a:rPr lang="zh-TW" altLang="en-US" sz="2000" b="1" smtClean="0">
                <a:latin typeface="Times New Roman" pitchFamily="18" charset="0"/>
                <a:sym typeface="Wingdings" pitchFamily="2" charset="2"/>
              </a:rPr>
              <a:t>十一、流程作業的修正依據？</a:t>
            </a:r>
            <a:r>
              <a:rPr lang="en-US" altLang="zh-TW" sz="2000" b="1" smtClean="0">
                <a:latin typeface="Times New Roman" pitchFamily="18" charset="0"/>
                <a:sym typeface="Wingdings" pitchFamily="2" charset="2"/>
              </a:rPr>
              <a:t>(Adjustment)</a:t>
            </a:r>
          </a:p>
          <a:p>
            <a:pPr eaLnBrk="1" hangingPunct="1">
              <a:lnSpc>
                <a:spcPct val="85000"/>
              </a:lnSpc>
              <a:buFontTx/>
              <a:buNone/>
            </a:pPr>
            <a:r>
              <a:rPr lang="zh-TW" altLang="en-US" sz="2000" b="1" smtClean="0">
                <a:latin typeface="Times New Roman" pitchFamily="18" charset="0"/>
                <a:sym typeface="Wingdings" pitchFamily="2" charset="2"/>
              </a:rPr>
              <a:t>十二、</a:t>
            </a:r>
            <a:r>
              <a:rPr lang="zh-TW" altLang="en-US" sz="2000" b="1" smtClean="0">
                <a:latin typeface="Times New Roman" pitchFamily="18" charset="0"/>
              </a:rPr>
              <a:t>程序是否必要</a:t>
            </a:r>
            <a:r>
              <a:rPr lang="en-US" altLang="zh-TW" sz="2000" b="1" smtClean="0">
                <a:latin typeface="Times New Roman" pitchFamily="18" charset="0"/>
              </a:rPr>
              <a:t>? </a:t>
            </a:r>
            <a:r>
              <a:rPr lang="zh-TW" altLang="en-US" sz="2000" b="1" smtClean="0">
                <a:latin typeface="Times New Roman" pitchFamily="18" charset="0"/>
              </a:rPr>
              <a:t>合理</a:t>
            </a:r>
            <a:r>
              <a:rPr lang="en-US" altLang="zh-TW" sz="2000" b="1" smtClean="0">
                <a:latin typeface="Times New Roman" pitchFamily="18" charset="0"/>
              </a:rPr>
              <a:t>? </a:t>
            </a:r>
            <a:r>
              <a:rPr lang="zh-TW" altLang="en-US" sz="2000" b="1" smtClean="0">
                <a:latin typeface="Times New Roman" pitchFamily="18" charset="0"/>
              </a:rPr>
              <a:t>可否簡化</a:t>
            </a:r>
            <a:r>
              <a:rPr lang="en-US" altLang="zh-TW" sz="2000" b="1" smtClean="0">
                <a:latin typeface="Times New Roman" pitchFamily="18" charset="0"/>
              </a:rPr>
              <a:t>? (What)</a:t>
            </a:r>
            <a:endParaRPr lang="en-US" altLang="zh-TW" sz="2000" b="1" smtClean="0">
              <a:latin typeface="Times New Roman" pitchFamily="18" charset="0"/>
              <a:sym typeface="Wingdings" pitchFamily="2" charset="2"/>
            </a:endParaRPr>
          </a:p>
          <a:p>
            <a:pPr eaLnBrk="1" hangingPunct="1">
              <a:lnSpc>
                <a:spcPct val="85000"/>
              </a:lnSpc>
              <a:buFontTx/>
              <a:buNone/>
            </a:pPr>
            <a:endParaRPr lang="en-US" altLang="zh-TW" sz="2000" b="1" smtClean="0">
              <a:latin typeface="Times New Roman" pitchFamily="18" charset="0"/>
            </a:endParaRPr>
          </a:p>
          <a:p>
            <a:pPr eaLnBrk="1" hangingPunct="1">
              <a:lnSpc>
                <a:spcPct val="85000"/>
              </a:lnSpc>
              <a:buFontTx/>
              <a:buNone/>
            </a:pPr>
            <a:endParaRPr lang="en-US" altLang="zh-TW" sz="1800" b="1" smtClean="0">
              <a:latin typeface="Times New Roman" pitchFamily="18" charset="0"/>
            </a:endParaRPr>
          </a:p>
        </p:txBody>
      </p:sp>
      <p:sp>
        <p:nvSpPr>
          <p:cNvPr id="2159619" name="Rectangle 3"/>
          <p:cNvSpPr>
            <a:spLocks noGrp="1" noChangeArrowheads="1"/>
          </p:cNvSpPr>
          <p:nvPr>
            <p:ph type="title"/>
          </p:nvPr>
        </p:nvSpPr>
        <p:spPr>
          <a:xfrm>
            <a:off x="827088" y="419100"/>
            <a:ext cx="7058025" cy="571500"/>
          </a:xfrm>
        </p:spPr>
        <p:txBody>
          <a:bodyPr/>
          <a:lstStyle/>
          <a:p>
            <a:pPr eaLnBrk="1" hangingPunct="1">
              <a:defRPr/>
            </a:pPr>
            <a:r>
              <a:rPr lang="zh-TW" altLang="en-US" sz="3600" smtClean="0">
                <a:solidFill>
                  <a:schemeClr val="tx1"/>
                </a:solidFill>
              </a:rPr>
              <a:t>流程管理</a:t>
            </a:r>
            <a:r>
              <a:rPr lang="zh-TW" altLang="en-US" smtClean="0">
                <a:solidFill>
                  <a:schemeClr val="tx1"/>
                </a:solidFill>
              </a:rPr>
              <a:t>再造</a:t>
            </a:r>
            <a:r>
              <a:rPr lang="zh-TW" altLang="en-US" sz="3600" smtClean="0">
                <a:solidFill>
                  <a:schemeClr val="tx1"/>
                </a:solidFill>
              </a:rPr>
              <a:t>：</a:t>
            </a:r>
            <a:r>
              <a:rPr lang="zh-TW" altLang="en-US" smtClean="0">
                <a:solidFill>
                  <a:schemeClr val="tx1"/>
                </a:solidFill>
              </a:rPr>
              <a:t>工作流程分析</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30</a:t>
            </a:fld>
            <a:endParaRPr lang="en-US" altLang="zh-TW"/>
          </a:p>
        </p:txBody>
      </p:sp>
      <p:pic>
        <p:nvPicPr>
          <p:cNvPr id="23554" name="Picture 2" descr="D:\李國光\教材\01電影\這一生至少當一次傻瓜\20辛苦你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037418" cy="45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3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31</a:t>
            </a:fld>
            <a:endParaRPr lang="en-US" altLang="zh-TW"/>
          </a:p>
        </p:txBody>
      </p:sp>
      <p:pic>
        <p:nvPicPr>
          <p:cNvPr id="17410" name="Picture 2" descr="D:\李國光\教材\01電影\這一生至少當一次傻瓜\14接近自然.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920880" cy="497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52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32</a:t>
            </a:fld>
            <a:endParaRPr lang="en-US" altLang="zh-TW"/>
          </a:p>
        </p:txBody>
      </p:sp>
      <p:pic>
        <p:nvPicPr>
          <p:cNvPr id="18434" name="Picture 2" descr="D:\李國光\教材\01電影\這一生至少當一次傻瓜\15益蟲吃害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12879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70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33</a:t>
            </a:fld>
            <a:endParaRPr lang="en-US" altLang="zh-TW"/>
          </a:p>
        </p:txBody>
      </p:sp>
      <p:pic>
        <p:nvPicPr>
          <p:cNvPr id="19458" name="Picture 2" descr="D:\李國光\教材\01電影\這一生至少當一次傻瓜\16眼睛是農藥.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704856" cy="484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81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34</a:t>
            </a:fld>
            <a:endParaRPr lang="en-US" altLang="zh-TW"/>
          </a:p>
        </p:txBody>
      </p:sp>
      <p:pic>
        <p:nvPicPr>
          <p:cNvPr id="20482" name="Picture 2" descr="D:\李國光\教材\01電影\這一生至少當一次傻瓜\17天然農藥.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4285"/>
            <a:ext cx="7704856" cy="478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51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流程再造：付出與堅持</a:t>
            </a:r>
          </a:p>
        </p:txBody>
      </p:sp>
      <p:sp>
        <p:nvSpPr>
          <p:cNvPr id="3" name="投影片編號版面配置區 2"/>
          <p:cNvSpPr>
            <a:spLocks noGrp="1"/>
          </p:cNvSpPr>
          <p:nvPr>
            <p:ph type="sldNum" sz="quarter" idx="12"/>
          </p:nvPr>
        </p:nvSpPr>
        <p:spPr/>
        <p:txBody>
          <a:bodyPr/>
          <a:lstStyle/>
          <a:p>
            <a:pPr>
              <a:defRPr/>
            </a:pPr>
            <a:fld id="{CB546777-F9B2-4BB9-9768-5F47D916C078}" type="slidenum">
              <a:rPr lang="en-US" altLang="zh-TW" smtClean="0"/>
              <a:pPr>
                <a:defRPr/>
              </a:pPr>
              <a:t>35</a:t>
            </a:fld>
            <a:endParaRPr lang="en-US" altLang="zh-TW"/>
          </a:p>
        </p:txBody>
      </p:sp>
      <p:pic>
        <p:nvPicPr>
          <p:cNvPr id="21506" name="Picture 2" descr="D:\李國光\教材\01電影\這一生至少當一次傻瓜\18喷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05349"/>
            <a:ext cx="7848872" cy="48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9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TW" altLang="en-US" dirty="0">
                <a:latin typeface="+mn-ea"/>
                <a:ea typeface="+mn-ea"/>
                <a:cs typeface="Arial Unicode MS" panose="020B0604020202020204" pitchFamily="34" charset="-120"/>
              </a:rPr>
              <a:t>後來木村爺爺終於成功了</a:t>
            </a:r>
            <a:r>
              <a:rPr lang="en-US" altLang="zh-TW" dirty="0">
                <a:latin typeface="+mn-ea"/>
                <a:ea typeface="+mn-ea"/>
                <a:cs typeface="Arial Unicode MS" panose="020B0604020202020204" pitchFamily="34" charset="-120"/>
              </a:rPr>
              <a:t>!</a:t>
            </a:r>
          </a:p>
        </p:txBody>
      </p:sp>
      <p:sp>
        <p:nvSpPr>
          <p:cNvPr id="66563" name="Rectangle 3"/>
          <p:cNvSpPr>
            <a:spLocks noGrp="1" noChangeArrowheads="1"/>
          </p:cNvSpPr>
          <p:nvPr>
            <p:ph type="body" idx="1"/>
          </p:nvPr>
        </p:nvSpPr>
        <p:spPr>
          <a:xfrm>
            <a:off x="476250" y="1143000"/>
            <a:ext cx="8229600" cy="4495800"/>
          </a:xfrm>
        </p:spPr>
        <p:txBody>
          <a:bodyPr/>
          <a:lstStyle/>
          <a:p>
            <a:r>
              <a:rPr lang="zh-TW" altLang="en-US" dirty="0">
                <a:latin typeface="標楷體" panose="03000509000000000000" pitchFamily="65" charset="-120"/>
                <a:ea typeface="標楷體" panose="03000509000000000000" pitchFamily="65" charset="-120"/>
              </a:rPr>
              <a:t>木村爺爺的蘋果放了兩年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也不會腐爛，只會像「枯萎」般越縮越小，最後變成帶有淡淡紅色的乾果，散發出像水果乾般甜蜜的香味。木村爺爺的蘋果切開的口不氧化，糖度也比較普通的蘋果</a:t>
            </a:r>
            <a:r>
              <a:rPr lang="zh-TW" altLang="en-US" dirty="0" smtClean="0">
                <a:latin typeface="標楷體" panose="03000509000000000000" pitchFamily="65" charset="-120"/>
                <a:ea typeface="標楷體" panose="03000509000000000000" pitchFamily="65" charset="-120"/>
              </a:rPr>
              <a:t>高。</a:t>
            </a:r>
            <a:endParaRPr lang="zh-TW" altLang="en-US" dirty="0">
              <a:latin typeface="標楷體" panose="03000509000000000000" pitchFamily="65" charset="-120"/>
              <a:ea typeface="標楷體" panose="03000509000000000000" pitchFamily="65" charset="-120"/>
            </a:endParaRPr>
          </a:p>
        </p:txBody>
      </p:sp>
      <p:pic>
        <p:nvPicPr>
          <p:cNvPr id="66564" name="Picture 4" descr="thumbnailCA8O1U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645024"/>
            <a:ext cx="3673475"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69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rPr>
              <a:t>就業力之流程再造</a:t>
            </a:r>
            <a:r>
              <a:rPr lang="zh-TW" altLang="en-US" dirty="0" smtClean="0">
                <a:solidFill>
                  <a:schemeClr val="tx1"/>
                </a:solidFill>
              </a:rPr>
              <a:t>？</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37</a:t>
            </a:fld>
            <a:endParaRPr lang="en-US" altLang="zh-TW"/>
          </a:p>
        </p:txBody>
      </p:sp>
      <p:pic>
        <p:nvPicPr>
          <p:cNvPr id="5" name="Picture 2" descr="D:\李國光\教材\M10009214_劉佩如\就業力.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59"/>
            <a:ext cx="6692466"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5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軟性變數：一般能力</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38</a:t>
            </a:fld>
            <a:endParaRPr lang="en-US" altLang="zh-TW"/>
          </a:p>
        </p:txBody>
      </p:sp>
      <p:pic>
        <p:nvPicPr>
          <p:cNvPr id="3074" name="Picture 2" descr="D:\李國光\教材\M10009214_劉佩如\一般能力.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96752"/>
            <a:ext cx="85725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18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軟性變數：專業知能</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39</a:t>
            </a:fld>
            <a:endParaRPr lang="en-US" altLang="zh-TW"/>
          </a:p>
        </p:txBody>
      </p:sp>
      <p:pic>
        <p:nvPicPr>
          <p:cNvPr id="4098" name="Picture 2" descr="D:\李國光\教材\M10009214_劉佩如\專業知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196752"/>
            <a:ext cx="850582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63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5"/>
          <p:cNvSpPr>
            <a:spLocks noGrp="1"/>
          </p:cNvSpPr>
          <p:nvPr>
            <p:ph type="sldNum" sz="quarter" idx="12"/>
          </p:nvPr>
        </p:nvSpPr>
        <p:spPr/>
        <p:txBody>
          <a:bodyPr/>
          <a:lstStyle/>
          <a:p>
            <a:pPr>
              <a:defRPr/>
            </a:pPr>
            <a:fld id="{41D8DCE5-B1F7-4CB6-871B-09CF16D977A8}" type="slidenum">
              <a:rPr lang="en-US" altLang="zh-TW"/>
              <a:pPr>
                <a:defRPr/>
              </a:pPr>
              <a:t>4</a:t>
            </a:fld>
            <a:endParaRPr lang="en-US" altLang="zh-TW"/>
          </a:p>
        </p:txBody>
      </p:sp>
      <p:sp>
        <p:nvSpPr>
          <p:cNvPr id="2172930" name="Rectangle 2"/>
          <p:cNvSpPr>
            <a:spLocks noGrp="1" noChangeArrowheads="1"/>
          </p:cNvSpPr>
          <p:nvPr>
            <p:ph type="title"/>
          </p:nvPr>
        </p:nvSpPr>
        <p:spPr>
          <a:xfrm>
            <a:off x="609600" y="381000"/>
            <a:ext cx="7772400" cy="609600"/>
          </a:xfrm>
        </p:spPr>
        <p:txBody>
          <a:bodyPr/>
          <a:lstStyle/>
          <a:p>
            <a:pPr eaLnBrk="1" hangingPunct="1">
              <a:defRPr/>
            </a:pPr>
            <a:r>
              <a:rPr lang="en-US" altLang="zh-TW" smtClean="0"/>
              <a:t>EISA</a:t>
            </a:r>
            <a:r>
              <a:rPr lang="zh-TW" altLang="en-US" smtClean="0"/>
              <a:t>方法</a:t>
            </a:r>
          </a:p>
        </p:txBody>
      </p:sp>
      <p:sp>
        <p:nvSpPr>
          <p:cNvPr id="45060" name="Text Box 3"/>
          <p:cNvSpPr txBox="1">
            <a:spLocks noChangeArrowheads="1"/>
          </p:cNvSpPr>
          <p:nvPr/>
        </p:nvSpPr>
        <p:spPr bwMode="auto">
          <a:xfrm>
            <a:off x="331788" y="1738313"/>
            <a:ext cx="1568450" cy="822325"/>
          </a:xfrm>
          <a:prstGeom prst="rect">
            <a:avLst/>
          </a:prstGeom>
          <a:noFill/>
          <a:ln w="9525">
            <a:noFill/>
            <a:miter lim="800000"/>
            <a:headEnd/>
            <a:tailEnd/>
          </a:ln>
        </p:spPr>
        <p:txBody>
          <a:bodyPr wrap="none">
            <a:spAutoFit/>
          </a:bodyPr>
          <a:lstStyle/>
          <a:p>
            <a:r>
              <a:rPr lang="zh-TW" altLang="en-US" sz="2400" u="sng">
                <a:latin typeface="Times New Roman" pitchFamily="18" charset="0"/>
                <a:ea typeface="標楷體" pitchFamily="65" charset="-120"/>
              </a:rPr>
              <a:t>消除</a:t>
            </a:r>
            <a:endParaRPr lang="zh-TW" altLang="en-US" sz="2400">
              <a:latin typeface="Times New Roman" pitchFamily="18" charset="0"/>
              <a:ea typeface="標楷體" pitchFamily="65" charset="-120"/>
            </a:endParaRPr>
          </a:p>
          <a:p>
            <a:r>
              <a:rPr lang="en-US" altLang="zh-TW" sz="2400">
                <a:latin typeface="Times New Roman" pitchFamily="18" charset="0"/>
              </a:rPr>
              <a:t>(Eliminate)</a:t>
            </a:r>
          </a:p>
        </p:txBody>
      </p:sp>
      <p:sp>
        <p:nvSpPr>
          <p:cNvPr id="45061" name="Rectangle 4"/>
          <p:cNvSpPr>
            <a:spLocks noChangeArrowheads="1"/>
          </p:cNvSpPr>
          <p:nvPr/>
        </p:nvSpPr>
        <p:spPr bwMode="auto">
          <a:xfrm>
            <a:off x="179388" y="1585913"/>
            <a:ext cx="2057400" cy="4495800"/>
          </a:xfrm>
          <a:prstGeom prst="rect">
            <a:avLst/>
          </a:prstGeom>
          <a:noFill/>
          <a:ln w="9525">
            <a:solidFill>
              <a:schemeClr val="tx1"/>
            </a:solidFill>
            <a:miter lim="800000"/>
            <a:headEnd/>
            <a:tailEnd/>
          </a:ln>
        </p:spPr>
        <p:txBody>
          <a:bodyPr wrap="none" anchor="ctr"/>
          <a:lstStyle/>
          <a:p>
            <a:endParaRPr lang="zh-TW" altLang="en-US"/>
          </a:p>
        </p:txBody>
      </p:sp>
      <p:sp>
        <p:nvSpPr>
          <p:cNvPr id="45062" name="Rectangle 5"/>
          <p:cNvSpPr>
            <a:spLocks noChangeArrowheads="1"/>
          </p:cNvSpPr>
          <p:nvPr/>
        </p:nvSpPr>
        <p:spPr bwMode="auto">
          <a:xfrm>
            <a:off x="2389188" y="1585913"/>
            <a:ext cx="1981200" cy="4495800"/>
          </a:xfrm>
          <a:prstGeom prst="rect">
            <a:avLst/>
          </a:prstGeom>
          <a:noFill/>
          <a:ln w="9525">
            <a:solidFill>
              <a:schemeClr val="tx1"/>
            </a:solidFill>
            <a:miter lim="800000"/>
            <a:headEnd/>
            <a:tailEnd/>
          </a:ln>
        </p:spPr>
        <p:txBody>
          <a:bodyPr wrap="none" anchor="ctr"/>
          <a:lstStyle/>
          <a:p>
            <a:endParaRPr lang="zh-TW" altLang="en-US"/>
          </a:p>
        </p:txBody>
      </p:sp>
      <p:sp>
        <p:nvSpPr>
          <p:cNvPr id="45063" name="Text Box 6"/>
          <p:cNvSpPr txBox="1">
            <a:spLocks noChangeArrowheads="1"/>
          </p:cNvSpPr>
          <p:nvPr/>
        </p:nvSpPr>
        <p:spPr bwMode="auto">
          <a:xfrm>
            <a:off x="2541588" y="1662113"/>
            <a:ext cx="1452562" cy="822325"/>
          </a:xfrm>
          <a:prstGeom prst="rect">
            <a:avLst/>
          </a:prstGeom>
          <a:noFill/>
          <a:ln w="9525">
            <a:noFill/>
            <a:miter lim="800000"/>
            <a:headEnd/>
            <a:tailEnd/>
          </a:ln>
        </p:spPr>
        <p:txBody>
          <a:bodyPr>
            <a:spAutoFit/>
          </a:bodyPr>
          <a:lstStyle/>
          <a:p>
            <a:r>
              <a:rPr lang="zh-TW" altLang="en-US" sz="2400" u="sng">
                <a:latin typeface="Times New Roman" pitchFamily="18" charset="0"/>
                <a:ea typeface="標楷體" pitchFamily="65" charset="-120"/>
              </a:rPr>
              <a:t>簡化</a:t>
            </a:r>
          </a:p>
          <a:p>
            <a:r>
              <a:rPr lang="en-US" altLang="zh-TW" sz="2400">
                <a:latin typeface="Times New Roman" pitchFamily="18" charset="0"/>
                <a:ea typeface="標楷體" pitchFamily="65" charset="-120"/>
              </a:rPr>
              <a:t>(Simplify)</a:t>
            </a:r>
          </a:p>
        </p:txBody>
      </p:sp>
      <p:sp>
        <p:nvSpPr>
          <p:cNvPr id="45064" name="Rectangle 7"/>
          <p:cNvSpPr>
            <a:spLocks noChangeArrowheads="1"/>
          </p:cNvSpPr>
          <p:nvPr/>
        </p:nvSpPr>
        <p:spPr bwMode="auto">
          <a:xfrm>
            <a:off x="4598988" y="1585913"/>
            <a:ext cx="1828800" cy="4495800"/>
          </a:xfrm>
          <a:prstGeom prst="rect">
            <a:avLst/>
          </a:prstGeom>
          <a:noFill/>
          <a:ln w="9525">
            <a:solidFill>
              <a:schemeClr val="tx1"/>
            </a:solidFill>
            <a:miter lim="800000"/>
            <a:headEnd/>
            <a:tailEnd/>
          </a:ln>
        </p:spPr>
        <p:txBody>
          <a:bodyPr wrap="none" anchor="ctr"/>
          <a:lstStyle/>
          <a:p>
            <a:endParaRPr lang="zh-TW" altLang="en-US"/>
          </a:p>
        </p:txBody>
      </p:sp>
      <p:sp>
        <p:nvSpPr>
          <p:cNvPr id="45065" name="Text Box 8"/>
          <p:cNvSpPr txBox="1">
            <a:spLocks noChangeArrowheads="1"/>
          </p:cNvSpPr>
          <p:nvPr/>
        </p:nvSpPr>
        <p:spPr bwMode="auto">
          <a:xfrm>
            <a:off x="4675188" y="1662113"/>
            <a:ext cx="1468437" cy="822325"/>
          </a:xfrm>
          <a:prstGeom prst="rect">
            <a:avLst/>
          </a:prstGeom>
          <a:noFill/>
          <a:ln w="9525">
            <a:noFill/>
            <a:miter lim="800000"/>
            <a:headEnd/>
            <a:tailEnd/>
          </a:ln>
        </p:spPr>
        <p:txBody>
          <a:bodyPr wrap="none">
            <a:spAutoFit/>
          </a:bodyPr>
          <a:lstStyle/>
          <a:p>
            <a:r>
              <a:rPr lang="zh-TW" altLang="en-US" sz="2400" u="sng">
                <a:latin typeface="Times New Roman" pitchFamily="18" charset="0"/>
                <a:ea typeface="標楷體" pitchFamily="65" charset="-120"/>
              </a:rPr>
              <a:t>整合</a:t>
            </a:r>
            <a:endParaRPr lang="zh-TW" altLang="en-US" sz="2400">
              <a:latin typeface="Times New Roman" pitchFamily="18" charset="0"/>
              <a:ea typeface="標楷體" pitchFamily="65" charset="-120"/>
            </a:endParaRPr>
          </a:p>
          <a:p>
            <a:r>
              <a:rPr lang="en-US" altLang="zh-TW" sz="2400">
                <a:latin typeface="Times New Roman" pitchFamily="18" charset="0"/>
                <a:ea typeface="標楷體" pitchFamily="65" charset="-120"/>
              </a:rPr>
              <a:t>(Integrate)</a:t>
            </a:r>
          </a:p>
        </p:txBody>
      </p:sp>
      <p:sp>
        <p:nvSpPr>
          <p:cNvPr id="45066" name="Rectangle 9"/>
          <p:cNvSpPr>
            <a:spLocks noChangeArrowheads="1"/>
          </p:cNvSpPr>
          <p:nvPr/>
        </p:nvSpPr>
        <p:spPr bwMode="auto">
          <a:xfrm>
            <a:off x="6580188" y="1585913"/>
            <a:ext cx="2209800" cy="4495800"/>
          </a:xfrm>
          <a:prstGeom prst="rect">
            <a:avLst/>
          </a:prstGeom>
          <a:noFill/>
          <a:ln w="9525">
            <a:solidFill>
              <a:schemeClr val="tx1"/>
            </a:solidFill>
            <a:miter lim="800000"/>
            <a:headEnd/>
            <a:tailEnd/>
          </a:ln>
        </p:spPr>
        <p:txBody>
          <a:bodyPr wrap="none" anchor="ctr"/>
          <a:lstStyle/>
          <a:p>
            <a:endParaRPr lang="zh-TW" altLang="en-US"/>
          </a:p>
        </p:txBody>
      </p:sp>
      <p:sp>
        <p:nvSpPr>
          <p:cNvPr id="45067" name="Text Box 10"/>
          <p:cNvSpPr txBox="1">
            <a:spLocks noChangeArrowheads="1"/>
          </p:cNvSpPr>
          <p:nvPr/>
        </p:nvSpPr>
        <p:spPr bwMode="auto">
          <a:xfrm>
            <a:off x="6732588" y="1662113"/>
            <a:ext cx="1587500" cy="822325"/>
          </a:xfrm>
          <a:prstGeom prst="rect">
            <a:avLst/>
          </a:prstGeom>
          <a:noFill/>
          <a:ln w="9525">
            <a:noFill/>
            <a:miter lim="800000"/>
            <a:headEnd/>
            <a:tailEnd/>
          </a:ln>
        </p:spPr>
        <p:txBody>
          <a:bodyPr wrap="none">
            <a:spAutoFit/>
          </a:bodyPr>
          <a:lstStyle/>
          <a:p>
            <a:r>
              <a:rPr lang="zh-TW" altLang="en-US" sz="2400" u="sng">
                <a:latin typeface="Times New Roman" pitchFamily="18" charset="0"/>
                <a:ea typeface="標楷體" pitchFamily="65" charset="-120"/>
              </a:rPr>
              <a:t>自動化</a:t>
            </a:r>
          </a:p>
          <a:p>
            <a:r>
              <a:rPr lang="en-US" altLang="zh-TW" sz="2400">
                <a:latin typeface="Times New Roman" pitchFamily="18" charset="0"/>
                <a:ea typeface="標楷體" pitchFamily="65" charset="-120"/>
              </a:rPr>
              <a:t>(Automate)</a:t>
            </a:r>
          </a:p>
        </p:txBody>
      </p:sp>
      <p:sp>
        <p:nvSpPr>
          <p:cNvPr id="45068" name="Text Box 11"/>
          <p:cNvSpPr txBox="1">
            <a:spLocks noChangeArrowheads="1"/>
          </p:cNvSpPr>
          <p:nvPr/>
        </p:nvSpPr>
        <p:spPr bwMode="auto">
          <a:xfrm>
            <a:off x="407988" y="2805113"/>
            <a:ext cx="1790700" cy="3140075"/>
          </a:xfrm>
          <a:prstGeom prst="rect">
            <a:avLst/>
          </a:prstGeom>
          <a:noFill/>
          <a:ln w="9525">
            <a:noFill/>
            <a:miter lim="800000"/>
            <a:headEnd/>
            <a:tailEnd/>
          </a:ln>
        </p:spPr>
        <p:txBody>
          <a:bodyPr>
            <a:spAutoFit/>
          </a:bodyPr>
          <a:lstStyle/>
          <a:p>
            <a:r>
              <a:rPr lang="en-US" altLang="zh-TW" sz="2000">
                <a:latin typeface="Times New Roman" pitchFamily="18" charset="0"/>
              </a:rPr>
              <a:t>Overproduction</a:t>
            </a:r>
          </a:p>
          <a:p>
            <a:r>
              <a:rPr lang="en-US" altLang="zh-TW" sz="2000">
                <a:latin typeface="Times New Roman" pitchFamily="18" charset="0"/>
              </a:rPr>
              <a:t>Wait time</a:t>
            </a:r>
          </a:p>
          <a:p>
            <a:r>
              <a:rPr lang="en-US" altLang="zh-TW" sz="2000">
                <a:latin typeface="Times New Roman" pitchFamily="18" charset="0"/>
              </a:rPr>
              <a:t>Transport</a:t>
            </a:r>
          </a:p>
          <a:p>
            <a:r>
              <a:rPr lang="en-US" altLang="zh-TW" sz="2000">
                <a:latin typeface="Times New Roman" pitchFamily="18" charset="0"/>
              </a:rPr>
              <a:t>Processing</a:t>
            </a:r>
          </a:p>
          <a:p>
            <a:r>
              <a:rPr lang="en-US" altLang="zh-TW" sz="2000">
                <a:latin typeface="Times New Roman" pitchFamily="18" charset="0"/>
              </a:rPr>
              <a:t>Inventory</a:t>
            </a:r>
          </a:p>
          <a:p>
            <a:r>
              <a:rPr lang="en-US" altLang="zh-TW" sz="2000">
                <a:latin typeface="Times New Roman" pitchFamily="18" charset="0"/>
              </a:rPr>
              <a:t>Defects/failures</a:t>
            </a:r>
          </a:p>
          <a:p>
            <a:r>
              <a:rPr lang="en-US" altLang="zh-TW" sz="2000">
                <a:latin typeface="Times New Roman" pitchFamily="18" charset="0"/>
              </a:rPr>
              <a:t>Duplication</a:t>
            </a:r>
          </a:p>
          <a:p>
            <a:r>
              <a:rPr lang="en-US" altLang="zh-TW" sz="2000">
                <a:latin typeface="Times New Roman" pitchFamily="18" charset="0"/>
              </a:rPr>
              <a:t>Reformating</a:t>
            </a:r>
          </a:p>
          <a:p>
            <a:r>
              <a:rPr lang="en-US" altLang="zh-TW" sz="2000">
                <a:latin typeface="Times New Roman" pitchFamily="18" charset="0"/>
              </a:rPr>
              <a:t>Inspection</a:t>
            </a:r>
          </a:p>
          <a:p>
            <a:r>
              <a:rPr lang="en-US" altLang="zh-TW" sz="2000">
                <a:latin typeface="Times New Roman" pitchFamily="18" charset="0"/>
              </a:rPr>
              <a:t>reconciling</a:t>
            </a:r>
          </a:p>
        </p:txBody>
      </p:sp>
      <p:sp>
        <p:nvSpPr>
          <p:cNvPr id="45069" name="Text Box 12"/>
          <p:cNvSpPr txBox="1">
            <a:spLocks noChangeArrowheads="1"/>
          </p:cNvSpPr>
          <p:nvPr/>
        </p:nvSpPr>
        <p:spPr bwMode="auto">
          <a:xfrm>
            <a:off x="2601913" y="2819400"/>
            <a:ext cx="1817687" cy="2590800"/>
          </a:xfrm>
          <a:prstGeom prst="rect">
            <a:avLst/>
          </a:prstGeom>
          <a:noFill/>
          <a:ln w="9525">
            <a:noFill/>
            <a:miter lim="800000"/>
            <a:headEnd/>
            <a:tailEnd/>
          </a:ln>
        </p:spPr>
        <p:txBody>
          <a:bodyPr wrap="none">
            <a:spAutoFit/>
          </a:bodyPr>
          <a:lstStyle/>
          <a:p>
            <a:r>
              <a:rPr lang="en-US" altLang="zh-TW" sz="2000">
                <a:latin typeface="Times New Roman" pitchFamily="18" charset="0"/>
              </a:rPr>
              <a:t>Forms</a:t>
            </a:r>
          </a:p>
          <a:p>
            <a:r>
              <a:rPr lang="en-US" altLang="zh-TW" sz="2000">
                <a:latin typeface="Times New Roman" pitchFamily="18" charset="0"/>
              </a:rPr>
              <a:t>Procedures</a:t>
            </a:r>
          </a:p>
          <a:p>
            <a:r>
              <a:rPr lang="en-US" altLang="zh-TW" sz="2000">
                <a:latin typeface="Times New Roman" pitchFamily="18" charset="0"/>
              </a:rPr>
              <a:t>Communication</a:t>
            </a:r>
          </a:p>
          <a:p>
            <a:r>
              <a:rPr lang="en-US" altLang="zh-TW" sz="2000">
                <a:latin typeface="Times New Roman" pitchFamily="18" charset="0"/>
              </a:rPr>
              <a:t>Technology</a:t>
            </a:r>
          </a:p>
          <a:p>
            <a:r>
              <a:rPr lang="en-US" altLang="zh-TW" sz="2000">
                <a:latin typeface="Times New Roman" pitchFamily="18" charset="0"/>
              </a:rPr>
              <a:t>Problem areas</a:t>
            </a:r>
          </a:p>
          <a:p>
            <a:r>
              <a:rPr lang="en-US" altLang="zh-TW" sz="2000">
                <a:latin typeface="Times New Roman" pitchFamily="18" charset="0"/>
              </a:rPr>
              <a:t>Flows</a:t>
            </a:r>
          </a:p>
          <a:p>
            <a:endParaRPr lang="en-US" altLang="zh-TW" sz="2000">
              <a:latin typeface="Times New Roman" pitchFamily="18" charset="0"/>
            </a:endParaRPr>
          </a:p>
          <a:p>
            <a:endParaRPr lang="en-US" altLang="zh-TW" sz="2400">
              <a:latin typeface="Times New Roman" pitchFamily="18" charset="0"/>
            </a:endParaRPr>
          </a:p>
        </p:txBody>
      </p:sp>
      <p:sp>
        <p:nvSpPr>
          <p:cNvPr id="45070" name="Text Box 13"/>
          <p:cNvSpPr txBox="1">
            <a:spLocks noChangeArrowheads="1"/>
          </p:cNvSpPr>
          <p:nvPr/>
        </p:nvSpPr>
        <p:spPr bwMode="auto">
          <a:xfrm>
            <a:off x="4583113" y="2819400"/>
            <a:ext cx="1268412" cy="1311275"/>
          </a:xfrm>
          <a:prstGeom prst="rect">
            <a:avLst/>
          </a:prstGeom>
          <a:noFill/>
          <a:ln w="9525">
            <a:noFill/>
            <a:miter lim="800000"/>
            <a:headEnd/>
            <a:tailEnd/>
          </a:ln>
        </p:spPr>
        <p:txBody>
          <a:bodyPr wrap="none">
            <a:spAutoFit/>
          </a:bodyPr>
          <a:lstStyle/>
          <a:p>
            <a:r>
              <a:rPr lang="en-US" altLang="zh-TW" sz="2000">
                <a:latin typeface="Times New Roman" pitchFamily="18" charset="0"/>
              </a:rPr>
              <a:t>Jobs</a:t>
            </a:r>
          </a:p>
          <a:p>
            <a:r>
              <a:rPr lang="en-US" altLang="zh-TW" sz="2000">
                <a:latin typeface="Times New Roman" pitchFamily="18" charset="0"/>
              </a:rPr>
              <a:t>Teams</a:t>
            </a:r>
          </a:p>
          <a:p>
            <a:r>
              <a:rPr lang="en-US" altLang="zh-TW" sz="2000">
                <a:latin typeface="Times New Roman" pitchFamily="18" charset="0"/>
              </a:rPr>
              <a:t>Customers</a:t>
            </a:r>
          </a:p>
          <a:p>
            <a:r>
              <a:rPr lang="en-US" altLang="zh-TW" sz="2000">
                <a:latin typeface="Times New Roman" pitchFamily="18" charset="0"/>
              </a:rPr>
              <a:t>suppliers</a:t>
            </a:r>
          </a:p>
        </p:txBody>
      </p:sp>
      <p:sp>
        <p:nvSpPr>
          <p:cNvPr id="45071" name="Text Box 14"/>
          <p:cNvSpPr txBox="1">
            <a:spLocks noChangeArrowheads="1"/>
          </p:cNvSpPr>
          <p:nvPr/>
        </p:nvSpPr>
        <p:spPr bwMode="auto">
          <a:xfrm>
            <a:off x="6564313" y="2819400"/>
            <a:ext cx="2260600" cy="2225675"/>
          </a:xfrm>
          <a:prstGeom prst="rect">
            <a:avLst/>
          </a:prstGeom>
          <a:noFill/>
          <a:ln w="9525">
            <a:noFill/>
            <a:miter lim="800000"/>
            <a:headEnd/>
            <a:tailEnd/>
          </a:ln>
        </p:spPr>
        <p:txBody>
          <a:bodyPr>
            <a:spAutoFit/>
          </a:bodyPr>
          <a:lstStyle/>
          <a:p>
            <a:r>
              <a:rPr lang="en-US" altLang="zh-TW" sz="2000">
                <a:latin typeface="Times New Roman" pitchFamily="18" charset="0"/>
              </a:rPr>
              <a:t>Dirty activities</a:t>
            </a:r>
          </a:p>
          <a:p>
            <a:r>
              <a:rPr lang="en-US" altLang="zh-TW" sz="2000">
                <a:latin typeface="Times New Roman" pitchFamily="18" charset="0"/>
              </a:rPr>
              <a:t>Difficult activities</a:t>
            </a:r>
          </a:p>
          <a:p>
            <a:r>
              <a:rPr lang="en-US" altLang="zh-TW" sz="2000">
                <a:latin typeface="Times New Roman" pitchFamily="18" charset="0"/>
              </a:rPr>
              <a:t>Dangerous activities</a:t>
            </a:r>
          </a:p>
          <a:p>
            <a:r>
              <a:rPr lang="en-US" altLang="zh-TW" sz="2000">
                <a:latin typeface="Times New Roman" pitchFamily="18" charset="0"/>
              </a:rPr>
              <a:t>Boring activities</a:t>
            </a:r>
          </a:p>
          <a:p>
            <a:r>
              <a:rPr lang="en-US" altLang="zh-TW" sz="2000">
                <a:latin typeface="Times New Roman" pitchFamily="18" charset="0"/>
              </a:rPr>
              <a:t>Data capture</a:t>
            </a:r>
          </a:p>
          <a:p>
            <a:r>
              <a:rPr lang="en-US" altLang="zh-TW" sz="2000">
                <a:latin typeface="Times New Roman" pitchFamily="18" charset="0"/>
              </a:rPr>
              <a:t>Data transfer</a:t>
            </a:r>
          </a:p>
          <a:p>
            <a:r>
              <a:rPr lang="en-US" altLang="zh-TW" sz="2000">
                <a:latin typeface="Times New Roman" pitchFamily="18" charset="0"/>
              </a:rPr>
              <a:t>Data analysis</a:t>
            </a:r>
          </a:p>
        </p:txBody>
      </p:sp>
      <p:sp>
        <p:nvSpPr>
          <p:cNvPr id="45072" name="Rectangle 15"/>
          <p:cNvSpPr>
            <a:spLocks noChangeArrowheads="1"/>
          </p:cNvSpPr>
          <p:nvPr/>
        </p:nvSpPr>
        <p:spPr bwMode="auto">
          <a:xfrm>
            <a:off x="179388" y="1052513"/>
            <a:ext cx="8610600" cy="533400"/>
          </a:xfrm>
          <a:prstGeom prst="rect">
            <a:avLst/>
          </a:prstGeom>
          <a:solidFill>
            <a:srgbClr val="00FFFF"/>
          </a:solidFill>
          <a:ln w="9525">
            <a:solidFill>
              <a:schemeClr val="tx1"/>
            </a:solidFill>
            <a:miter lim="800000"/>
            <a:headEnd/>
            <a:tailEnd/>
          </a:ln>
        </p:spPr>
        <p:txBody>
          <a:bodyPr wrap="none" anchor="ctr"/>
          <a:lstStyle/>
          <a:p>
            <a:pPr algn="ctr"/>
            <a:r>
              <a:rPr lang="en-US" altLang="zh-TW" sz="3600">
                <a:solidFill>
                  <a:schemeClr val="bg2"/>
                </a:solidFill>
                <a:latin typeface="Times New Roman" pitchFamily="18" charset="0"/>
                <a:ea typeface="標楷體" pitchFamily="65" charset="-120"/>
              </a:rPr>
              <a:t>EISA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軟性變數：專業態度</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40</a:t>
            </a:fld>
            <a:endParaRPr lang="en-US" altLang="zh-TW"/>
          </a:p>
        </p:txBody>
      </p:sp>
      <p:pic>
        <p:nvPicPr>
          <p:cNvPr id="5122" name="Picture 2" descr="D:\李國光\教材\M10009214_劉佩如\專業態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196752"/>
            <a:ext cx="8562975"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73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軟性變數：職涯規劃</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41</a:t>
            </a:fld>
            <a:endParaRPr lang="en-US" altLang="zh-TW"/>
          </a:p>
        </p:txBody>
      </p:sp>
      <p:pic>
        <p:nvPicPr>
          <p:cNvPr id="6146" name="Picture 2" descr="D:\李國光\教材\M10009214_劉佩如\職涯規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72" y="1124744"/>
            <a:ext cx="808672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48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910" y="216024"/>
            <a:ext cx="8229600" cy="764704"/>
          </a:xfrm>
        </p:spPr>
        <p:txBody>
          <a:bodyPr/>
          <a:lstStyle/>
          <a:p>
            <a:r>
              <a:rPr lang="en-US" altLang="zh-TW" dirty="0" smtClean="0"/>
              <a:t>HCT</a:t>
            </a:r>
            <a:r>
              <a:rPr lang="zh-TW" altLang="en-US" dirty="0" smtClean="0"/>
              <a:t>再造：硬性變數 </a:t>
            </a:r>
            <a:r>
              <a:rPr lang="en-US" altLang="zh-TW" dirty="0" smtClean="0"/>
              <a:t>+</a:t>
            </a:r>
            <a:r>
              <a:rPr lang="zh-TW" altLang="en-US" dirty="0" smtClean="0"/>
              <a:t> </a:t>
            </a:r>
            <a:r>
              <a:rPr lang="zh-TW" altLang="en-US" dirty="0"/>
              <a:t>軟性變數</a:t>
            </a:r>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42</a:t>
            </a:fld>
            <a:endParaRPr lang="en-US" altLang="zh-TW"/>
          </a:p>
        </p:txBody>
      </p:sp>
      <p:grpSp>
        <p:nvGrpSpPr>
          <p:cNvPr id="7" name="群組 6"/>
          <p:cNvGrpSpPr/>
          <p:nvPr/>
        </p:nvGrpSpPr>
        <p:grpSpPr>
          <a:xfrm>
            <a:off x="216842" y="1202649"/>
            <a:ext cx="3888432" cy="4824535"/>
            <a:chOff x="611560" y="1275835"/>
            <a:chExt cx="3384376" cy="4193185"/>
          </a:xfrm>
        </p:grpSpPr>
        <p:pic>
          <p:nvPicPr>
            <p:cNvPr id="2050" name="Picture 2" descr="C:\Users\USER\Pictures\h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65308"/>
              <a:ext cx="3384376" cy="19037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Pictures\hc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75835"/>
              <a:ext cx="3384376" cy="225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群組 5"/>
          <p:cNvGrpSpPr/>
          <p:nvPr/>
        </p:nvGrpSpPr>
        <p:grpSpPr>
          <a:xfrm>
            <a:off x="5292080" y="1167817"/>
            <a:ext cx="3600400" cy="5256584"/>
            <a:chOff x="5435086" y="1326564"/>
            <a:chExt cx="2873054" cy="4300501"/>
          </a:xfrm>
        </p:grpSpPr>
        <p:pic>
          <p:nvPicPr>
            <p:cNvPr id="2052" name="Picture 4" descr="C:\Users\USER\Pictures\hc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086" y="1326564"/>
              <a:ext cx="2873054" cy="21547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Pictures\hct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086" y="3472274"/>
              <a:ext cx="2873054" cy="21547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文字方塊 4"/>
          <p:cNvSpPr txBox="1"/>
          <p:nvPr/>
        </p:nvSpPr>
        <p:spPr>
          <a:xfrm>
            <a:off x="4211960" y="2788676"/>
            <a:ext cx="843501" cy="1446550"/>
          </a:xfrm>
          <a:prstGeom prst="rect">
            <a:avLst/>
          </a:prstGeom>
          <a:noFill/>
        </p:spPr>
        <p:txBody>
          <a:bodyPr wrap="none" rtlCol="0">
            <a:spAutoFit/>
          </a:bodyPr>
          <a:lstStyle/>
          <a:p>
            <a:r>
              <a:rPr lang="en-US" altLang="zh-TW" sz="8800" b="1" dirty="0" smtClean="0"/>
              <a:t>+</a:t>
            </a:r>
            <a:endParaRPr lang="zh-TW" altLang="en-US" sz="8800" b="1" dirty="0"/>
          </a:p>
        </p:txBody>
      </p:sp>
    </p:spTree>
    <p:extLst>
      <p:ext uri="{BB962C8B-B14F-4D97-AF65-F5344CB8AC3E}">
        <p14:creationId xmlns:p14="http://schemas.microsoft.com/office/powerpoint/2010/main" val="572824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發展改善企業軟性變數的資訊系統</a:t>
            </a:r>
            <a:endParaRPr lang="zh-TW" altLang="en-US" dirty="0"/>
          </a:p>
        </p:txBody>
      </p:sp>
      <p:sp>
        <p:nvSpPr>
          <p:cNvPr id="3" name="投影片編號版面配置區 2"/>
          <p:cNvSpPr>
            <a:spLocks noGrp="1"/>
          </p:cNvSpPr>
          <p:nvPr>
            <p:ph type="sldNum" sz="quarter" idx="12"/>
          </p:nvPr>
        </p:nvSpPr>
        <p:spPr/>
        <p:txBody>
          <a:bodyPr/>
          <a:lstStyle/>
          <a:p>
            <a:pPr>
              <a:defRPr/>
            </a:pPr>
            <a:fld id="{C34E1A44-03B8-4E31-8897-EE52B06832E0}" type="slidenum">
              <a:rPr lang="en-US" altLang="zh-TW" smtClean="0"/>
              <a:pPr>
                <a:defRPr/>
              </a:pPr>
              <a:t>43</a:t>
            </a:fld>
            <a:endParaRPr lang="en-US" altLang="zh-TW"/>
          </a:p>
        </p:txBody>
      </p:sp>
      <p:pic>
        <p:nvPicPr>
          <p:cNvPr id="5" name="Picture 2" descr="D:\李國光\教材\M10009214_劉佩如\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13" y="908720"/>
            <a:ext cx="5796112"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內容版面配置區 2"/>
          <p:cNvSpPr txBox="1">
            <a:spLocks/>
          </p:cNvSpPr>
          <p:nvPr/>
        </p:nvSpPr>
        <p:spPr bwMode="auto">
          <a:xfrm>
            <a:off x="6227174" y="912145"/>
            <a:ext cx="2675954" cy="5184576"/>
          </a:xfrm>
          <a:prstGeom prst="rect">
            <a:avLst/>
          </a:prstGeom>
          <a:solidFill>
            <a:schemeClr val="bg2"/>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a:lstStyle>
          <a:p>
            <a:pPr marL="0" indent="0">
              <a:buNone/>
            </a:pPr>
            <a:r>
              <a:rPr lang="en-US" altLang="zh-TW" sz="2000" kern="0" dirty="0" smtClean="0"/>
              <a:t>Warren (2002, p. 118) </a:t>
            </a:r>
            <a:r>
              <a:rPr lang="zh-TW" altLang="en-US" sz="2000" kern="0" dirty="0" smtClean="0"/>
              <a:t>認為</a:t>
            </a:r>
            <a:r>
              <a:rPr lang="zh-TW" altLang="en-US" sz="2000" b="1" kern="0" dirty="0" smtClean="0">
                <a:solidFill>
                  <a:srgbClr val="FFFF00"/>
                </a:solidFill>
              </a:rPr>
              <a:t>軟性變數</a:t>
            </a:r>
            <a:r>
              <a:rPr lang="zh-TW" altLang="en-US" sz="2000" kern="0" dirty="0" smtClean="0"/>
              <a:t>對績效有重要的影響力，主要影響方式如下：  </a:t>
            </a:r>
          </a:p>
          <a:p>
            <a:pPr marL="0" indent="0">
              <a:buNone/>
            </a:pPr>
            <a:r>
              <a:rPr lang="en-US" altLang="zh-TW" sz="2000" kern="0" dirty="0" smtClean="0"/>
              <a:t>1 </a:t>
            </a:r>
            <a:r>
              <a:rPr lang="zh-TW" altLang="en-US" sz="2000" kern="0" dirty="0" smtClean="0"/>
              <a:t>重要的績效指標主要受有形的資源</a:t>
            </a:r>
            <a:r>
              <a:rPr lang="en-US" altLang="zh-TW" sz="2000" kern="0" dirty="0" smtClean="0"/>
              <a:t>(</a:t>
            </a:r>
            <a:r>
              <a:rPr lang="zh-TW" altLang="en-US" sz="2000" kern="0" dirty="0" smtClean="0"/>
              <a:t>變數</a:t>
            </a:r>
            <a:r>
              <a:rPr lang="en-US" altLang="zh-TW" sz="2000" kern="0" dirty="0" smtClean="0"/>
              <a:t>)</a:t>
            </a:r>
            <a:r>
              <a:rPr lang="zh-TW" altLang="en-US" sz="2000" kern="0" dirty="0" smtClean="0"/>
              <a:t>所影響。 </a:t>
            </a:r>
          </a:p>
          <a:p>
            <a:pPr marL="0" indent="0">
              <a:buNone/>
            </a:pPr>
            <a:r>
              <a:rPr lang="en-US" altLang="zh-TW" sz="2000" kern="0" dirty="0" smtClean="0"/>
              <a:t>2 </a:t>
            </a:r>
            <a:r>
              <a:rPr lang="zh-TW" altLang="en-US" sz="2000" kern="0" dirty="0" smtClean="0"/>
              <a:t>建置及維持這些有形資源在一定水準以上，是惟一改變未來績效的方式。 </a:t>
            </a:r>
          </a:p>
          <a:p>
            <a:pPr marL="0" indent="0">
              <a:buNone/>
            </a:pPr>
            <a:r>
              <a:rPr lang="en-US" altLang="zh-TW" sz="2000" kern="0" dirty="0" smtClean="0"/>
              <a:t>3 </a:t>
            </a:r>
            <a:r>
              <a:rPr lang="zh-TW" altLang="en-US" sz="2000" kern="0" dirty="0" smtClean="0"/>
              <a:t>無形資源</a:t>
            </a:r>
            <a:r>
              <a:rPr lang="en-US" altLang="zh-TW" sz="2000" kern="0" dirty="0" smtClean="0"/>
              <a:t>(</a:t>
            </a:r>
            <a:r>
              <a:rPr lang="zh-TW" altLang="en-US" sz="2000" b="1" kern="0" dirty="0" smtClean="0">
                <a:solidFill>
                  <a:srgbClr val="FFFF00"/>
                </a:solidFill>
              </a:rPr>
              <a:t>軟性變數</a:t>
            </a:r>
            <a:r>
              <a:rPr lang="en-US" altLang="zh-TW" sz="2000" kern="0" dirty="0" smtClean="0"/>
              <a:t>)</a:t>
            </a:r>
            <a:r>
              <a:rPr lang="zh-TW" altLang="en-US" sz="2000" kern="0" dirty="0" smtClean="0"/>
              <a:t>主要影響「公司取得及維繫這些有形變數的能力」。</a:t>
            </a:r>
            <a:endParaRPr lang="zh-TW" altLang="en-US" sz="2000" kern="0" dirty="0"/>
          </a:p>
        </p:txBody>
      </p:sp>
      <p:sp>
        <p:nvSpPr>
          <p:cNvPr id="7" name="文字方塊 6"/>
          <p:cNvSpPr txBox="1"/>
          <p:nvPr/>
        </p:nvSpPr>
        <p:spPr>
          <a:xfrm>
            <a:off x="238013" y="4159518"/>
            <a:ext cx="5796112" cy="2246769"/>
          </a:xfrm>
          <a:prstGeom prst="rect">
            <a:avLst/>
          </a:prstGeom>
          <a:solidFill>
            <a:schemeClr val="bg2"/>
          </a:solidFill>
        </p:spPr>
        <p:txBody>
          <a:bodyPr wrap="square" rtlCol="0">
            <a:spAutoFit/>
          </a:bodyPr>
          <a:lstStyle/>
          <a:p>
            <a:r>
              <a:rPr lang="zh-CN" altLang="zh-TW" sz="2000" dirty="0"/>
              <a:t>在人民航空的</a:t>
            </a:r>
            <a:r>
              <a:rPr lang="zh-TW" altLang="en-US" sz="2000" dirty="0"/>
              <a:t>個案</a:t>
            </a:r>
            <a:r>
              <a:rPr lang="zh-CN" altLang="zh-TW" sz="2000" dirty="0"/>
              <a:t>中，</a:t>
            </a:r>
            <a:r>
              <a:rPr lang="zh-CN" altLang="zh-TW" sz="2000" b="1" dirty="0">
                <a:solidFill>
                  <a:srgbClr val="FFFF00"/>
                </a:solidFill>
              </a:rPr>
              <a:t>軟性變數</a:t>
            </a:r>
            <a:r>
              <a:rPr lang="zh-CN" altLang="zh-TW" sz="2000" dirty="0"/>
              <a:t>佔有很重要的地位，雖然在管理模擬器的操作介面中，比較被關注的是價格、市場佔有率、僱人數量、飛機架數</a:t>
            </a:r>
            <a:r>
              <a:rPr lang="en-US" altLang="zh-TW" sz="2000" dirty="0"/>
              <a:t>… </a:t>
            </a:r>
            <a:r>
              <a:rPr lang="zh-CN" altLang="zh-TW" sz="2000" dirty="0"/>
              <a:t>等等的</a:t>
            </a:r>
            <a:r>
              <a:rPr lang="zh-CN" altLang="zh-TW" sz="2000" b="1" dirty="0">
                <a:solidFill>
                  <a:srgbClr val="FFFF00"/>
                </a:solidFill>
              </a:rPr>
              <a:t>硬性變數</a:t>
            </a:r>
            <a:r>
              <a:rPr lang="zh-CN" altLang="zh-TW" sz="2000" dirty="0"/>
              <a:t>，但是</a:t>
            </a:r>
            <a:r>
              <a:rPr lang="en-US" altLang="zh-TW" sz="2000" dirty="0" err="1"/>
              <a:t>Sterman</a:t>
            </a:r>
            <a:r>
              <a:rPr lang="zh-CN" altLang="zh-TW" sz="2000" dirty="0"/>
              <a:t>還是特別的強調軟性的部分，例如：服務品質、員工士氣</a:t>
            </a:r>
            <a:r>
              <a:rPr lang="en-US" altLang="zh-TW" sz="2000" dirty="0"/>
              <a:t>… </a:t>
            </a:r>
            <a:r>
              <a:rPr lang="zh-CN" altLang="zh-TW" sz="2000" dirty="0"/>
              <a:t>等等的變數，這</a:t>
            </a:r>
            <a:r>
              <a:rPr lang="zh-CN" altLang="zh-TW" sz="2000" dirty="0" smtClean="0"/>
              <a:t>類</a:t>
            </a:r>
            <a:r>
              <a:rPr lang="zh-TW" altLang="en-US" sz="2000" b="1" dirty="0" smtClean="0">
                <a:solidFill>
                  <a:srgbClr val="FFFF00"/>
                </a:solidFill>
              </a:rPr>
              <a:t>軟性</a:t>
            </a:r>
            <a:r>
              <a:rPr lang="zh-CN" altLang="zh-TW" sz="2000" b="1" dirty="0" smtClean="0">
                <a:solidFill>
                  <a:srgbClr val="FFFF00"/>
                </a:solidFill>
              </a:rPr>
              <a:t>變數</a:t>
            </a:r>
            <a:r>
              <a:rPr lang="zh-CN" altLang="zh-TW" sz="2000" dirty="0"/>
              <a:t>對企業才是最有關鍵性的影響與效果</a:t>
            </a:r>
            <a:r>
              <a:rPr lang="en-US" altLang="zh-TW" sz="2000" dirty="0"/>
              <a:t>(</a:t>
            </a:r>
            <a:r>
              <a:rPr lang="en-US" altLang="zh-TW" sz="2000" dirty="0" err="1"/>
              <a:t>Sterman</a:t>
            </a:r>
            <a:r>
              <a:rPr lang="en-US" altLang="zh-TW" sz="2000" dirty="0" smtClean="0"/>
              <a:t>,</a:t>
            </a:r>
            <a:r>
              <a:rPr lang="zh-TW" altLang="en-US" sz="2000" dirty="0" smtClean="0"/>
              <a:t> </a:t>
            </a:r>
            <a:r>
              <a:rPr lang="en-US" altLang="zh-TW" sz="2000" dirty="0" smtClean="0"/>
              <a:t>2000</a:t>
            </a:r>
            <a:r>
              <a:rPr lang="zh-CN" altLang="zh-TW" sz="2000" dirty="0"/>
              <a:t>）</a:t>
            </a:r>
            <a:r>
              <a:rPr lang="zh-CN" altLang="zh-TW" sz="2000" dirty="0" smtClean="0"/>
              <a:t>。</a:t>
            </a:r>
            <a:endParaRPr lang="zh-TW" altLang="zh-TW" sz="2000" dirty="0"/>
          </a:p>
        </p:txBody>
      </p:sp>
    </p:spTree>
    <p:extLst>
      <p:ext uri="{BB962C8B-B14F-4D97-AF65-F5344CB8AC3E}">
        <p14:creationId xmlns:p14="http://schemas.microsoft.com/office/powerpoint/2010/main" val="733664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發展改善企業軟性變數的資訊</a:t>
            </a:r>
            <a:r>
              <a:rPr lang="zh-TW" altLang="en-US" dirty="0" smtClean="0"/>
              <a:t>系統</a:t>
            </a:r>
            <a:endParaRPr lang="zh-TW" altLang="en-US" dirty="0"/>
          </a:p>
        </p:txBody>
      </p:sp>
      <p:sp>
        <p:nvSpPr>
          <p:cNvPr id="5" name="內容版面配置區 4"/>
          <p:cNvSpPr>
            <a:spLocks noGrp="1"/>
          </p:cNvSpPr>
          <p:nvPr>
            <p:ph idx="1"/>
          </p:nvPr>
        </p:nvSpPr>
        <p:spPr>
          <a:xfrm>
            <a:off x="476250" y="1268412"/>
            <a:ext cx="8229600" cy="4979987"/>
          </a:xfrm>
        </p:spPr>
        <p:txBody>
          <a:bodyPr/>
          <a:lstStyle/>
          <a:p>
            <a:r>
              <a:rPr lang="zh-TW" altLang="en-US" sz="2800" dirty="0" smtClean="0"/>
              <a:t>知識管理系統</a:t>
            </a:r>
            <a:r>
              <a:rPr lang="en-US" altLang="zh-TW" sz="2800" dirty="0" smtClean="0"/>
              <a:t>(Knowledge Management Systems, KMS)</a:t>
            </a:r>
            <a:r>
              <a:rPr lang="zh-TW" altLang="en-US" sz="2800" dirty="0" smtClean="0"/>
              <a:t>非</a:t>
            </a:r>
            <a:r>
              <a:rPr lang="zh-TW" altLang="en-US" sz="2800" dirty="0"/>
              <a:t>常</a:t>
            </a:r>
            <a:r>
              <a:rPr lang="zh-TW" altLang="en-US" sz="2800" dirty="0" smtClean="0"/>
              <a:t>不容易成功，主要是知識管理的實施，比其他資訊系統更涉及到深沉且關鍵的軟性因素，諸如信任、態度、士氣、意願、忠誠、支持、文化、團隊精神</a:t>
            </a:r>
            <a:r>
              <a:rPr lang="en-US" altLang="zh-TW" sz="2800" dirty="0" smtClean="0"/>
              <a:t>…</a:t>
            </a:r>
            <a:r>
              <a:rPr lang="zh-TW" altLang="en-US" sz="2800" dirty="0" smtClean="0"/>
              <a:t>等，這些因素並非資訊系統本身要處理的項目，但是這些因素的配合卻常常是</a:t>
            </a:r>
            <a:r>
              <a:rPr lang="en-US" altLang="zh-TW" sz="2800" dirty="0" smtClean="0"/>
              <a:t>KM</a:t>
            </a:r>
            <a:r>
              <a:rPr lang="zh-TW" altLang="en-US" sz="2800" dirty="0" smtClean="0"/>
              <a:t>能否成功的關鍵所在。</a:t>
            </a:r>
            <a:r>
              <a:rPr lang="en-US" altLang="zh-TW" sz="2800" dirty="0" smtClean="0"/>
              <a:t>KMS</a:t>
            </a:r>
            <a:r>
              <a:rPr lang="zh-TW" altLang="en-US" sz="2800" smtClean="0"/>
              <a:t>應該具備包含</a:t>
            </a:r>
            <a:r>
              <a:rPr lang="zh-TW" altLang="en-US" sz="2800" dirty="0" smtClean="0"/>
              <a:t>改善這些軟性因素的系統功能？</a:t>
            </a:r>
            <a:endParaRPr lang="en-US" altLang="zh-TW" sz="2800" dirty="0" smtClean="0"/>
          </a:p>
          <a:p>
            <a:r>
              <a:rPr lang="zh-TW" altLang="en-US" sz="2800" dirty="0" smtClean="0"/>
              <a:t>此</a:t>
            </a:r>
            <a:r>
              <a:rPr lang="zh-TW" altLang="en-US" sz="2800" dirty="0"/>
              <a:t>外</a:t>
            </a:r>
            <a:r>
              <a:rPr lang="zh-TW" altLang="en-US" sz="2800" dirty="0" smtClean="0"/>
              <a:t>可以設計針對某些軟性變數做改善的資訊</a:t>
            </a:r>
            <a:r>
              <a:rPr lang="zh-TW" altLang="en-US" sz="2800" dirty="0"/>
              <a:t>系統</a:t>
            </a:r>
            <a:r>
              <a:rPr lang="zh-TW" altLang="en-US" sz="2800" dirty="0" smtClean="0"/>
              <a:t>，例如開發一套協助企業成為學習型組織的資訊系統。</a:t>
            </a:r>
            <a:endParaRPr lang="zh-TW" altLang="en-US" sz="2800" dirty="0"/>
          </a:p>
        </p:txBody>
      </p:sp>
      <p:sp>
        <p:nvSpPr>
          <p:cNvPr id="3" name="投影片編號版面配置區 2"/>
          <p:cNvSpPr>
            <a:spLocks noGrp="1"/>
          </p:cNvSpPr>
          <p:nvPr>
            <p:ph type="sldNum" sz="quarter" idx="12"/>
          </p:nvPr>
        </p:nvSpPr>
        <p:spPr/>
        <p:txBody>
          <a:bodyPr/>
          <a:lstStyle/>
          <a:p>
            <a:pPr>
              <a:defRPr/>
            </a:pPr>
            <a:fld id="{C34E1A44-03B8-4E31-8897-EE52B06832E0}" type="slidenum">
              <a:rPr lang="en-US" altLang="zh-TW" smtClean="0"/>
              <a:pPr>
                <a:defRPr/>
              </a:pPr>
              <a:t>44</a:t>
            </a:fld>
            <a:endParaRPr lang="en-US" altLang="zh-TW"/>
          </a:p>
        </p:txBody>
      </p:sp>
    </p:spTree>
    <p:extLst>
      <p:ext uri="{BB962C8B-B14F-4D97-AF65-F5344CB8AC3E}">
        <p14:creationId xmlns:p14="http://schemas.microsoft.com/office/powerpoint/2010/main" val="327674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投影片編號版面配置區 4"/>
          <p:cNvSpPr>
            <a:spLocks noGrp="1"/>
          </p:cNvSpPr>
          <p:nvPr>
            <p:ph type="sldNum" sz="quarter" idx="12"/>
          </p:nvPr>
        </p:nvSpPr>
        <p:spPr/>
        <p:txBody>
          <a:bodyPr/>
          <a:lstStyle/>
          <a:p>
            <a:pPr>
              <a:defRPr/>
            </a:pPr>
            <a:fld id="{EEDDDF9A-550C-46FE-A250-CB18F7A8519A}" type="slidenum">
              <a:rPr lang="en-US" altLang="zh-TW"/>
              <a:pPr>
                <a:defRPr/>
              </a:pPr>
              <a:t>5</a:t>
            </a:fld>
            <a:endParaRPr lang="en-US" altLang="zh-TW"/>
          </a:p>
        </p:txBody>
      </p:sp>
      <p:sp>
        <p:nvSpPr>
          <p:cNvPr id="2052" name="Rectangle 21"/>
          <p:cNvSpPr>
            <a:spLocks noChangeArrowheads="1"/>
          </p:cNvSpPr>
          <p:nvPr/>
        </p:nvSpPr>
        <p:spPr bwMode="auto">
          <a:xfrm>
            <a:off x="755650" y="692150"/>
            <a:ext cx="7129463" cy="568960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2171906" name="Rectangle 2"/>
          <p:cNvSpPr>
            <a:spLocks noGrp="1" noChangeArrowheads="1"/>
          </p:cNvSpPr>
          <p:nvPr>
            <p:ph type="title"/>
          </p:nvPr>
        </p:nvSpPr>
        <p:spPr>
          <a:xfrm>
            <a:off x="228600" y="228600"/>
            <a:ext cx="8915400" cy="914400"/>
          </a:xfrm>
        </p:spPr>
        <p:txBody>
          <a:bodyPr/>
          <a:lstStyle/>
          <a:p>
            <a:pPr>
              <a:defRPr/>
            </a:pPr>
            <a:r>
              <a:rPr lang="en-US" altLang="zh-TW" sz="3200" smtClean="0"/>
              <a:t>POPKIN</a:t>
            </a:r>
            <a:r>
              <a:rPr lang="zh-TW" altLang="en-US" sz="3200" smtClean="0"/>
              <a:t>：決定流程優先次序 </a:t>
            </a:r>
            <a:br>
              <a:rPr lang="zh-TW" altLang="en-US" sz="3200" smtClean="0"/>
            </a:br>
            <a:endParaRPr lang="zh-TW" altLang="en-US" sz="3200" smtClean="0">
              <a:latin typeface="標楷體" pitchFamily="65" charset="-120"/>
            </a:endParaRPr>
          </a:p>
        </p:txBody>
      </p:sp>
      <p:sp>
        <p:nvSpPr>
          <p:cNvPr id="2054" name="Rectangle 4"/>
          <p:cNvSpPr>
            <a:spLocks noChangeArrowheads="1"/>
          </p:cNvSpPr>
          <p:nvPr/>
        </p:nvSpPr>
        <p:spPr bwMode="auto">
          <a:xfrm>
            <a:off x="3779838" y="5949950"/>
            <a:ext cx="3968750" cy="304800"/>
          </a:xfrm>
          <a:prstGeom prst="rect">
            <a:avLst/>
          </a:prstGeom>
          <a:noFill/>
          <a:ln w="9525">
            <a:noFill/>
            <a:miter lim="800000"/>
            <a:headEnd/>
            <a:tailEnd/>
          </a:ln>
        </p:spPr>
        <p:txBody>
          <a:bodyPr wrap="none">
            <a:spAutoFit/>
          </a:bodyPr>
          <a:lstStyle/>
          <a:p>
            <a:pPr eaLnBrk="0" hangingPunct="0"/>
            <a:r>
              <a:rPr kumimoji="0" lang="en-US" altLang="zh-TW" sz="1400" b="1">
                <a:latin typeface="Tahoma" pitchFamily="34" charset="0"/>
              </a:rPr>
              <a:t>Importance Ranking to Business Direction</a:t>
            </a:r>
          </a:p>
        </p:txBody>
      </p:sp>
      <p:sp>
        <p:nvSpPr>
          <p:cNvPr id="2055" name="Line 5"/>
          <p:cNvSpPr>
            <a:spLocks noChangeShapeType="1"/>
          </p:cNvSpPr>
          <p:nvPr/>
        </p:nvSpPr>
        <p:spPr bwMode="auto">
          <a:xfrm flipV="1">
            <a:off x="2181225" y="5915025"/>
            <a:ext cx="5146675" cy="17463"/>
          </a:xfrm>
          <a:prstGeom prst="line">
            <a:avLst/>
          </a:prstGeom>
          <a:noFill/>
          <a:ln w="38100">
            <a:solidFill>
              <a:srgbClr val="FF3300"/>
            </a:solidFill>
            <a:round/>
            <a:headEnd/>
            <a:tailEnd type="triangle" w="med" len="med"/>
          </a:ln>
        </p:spPr>
        <p:txBody>
          <a:bodyPr wrap="none" anchor="ctr"/>
          <a:lstStyle/>
          <a:p>
            <a:endParaRPr lang="zh-TW" altLang="en-US"/>
          </a:p>
        </p:txBody>
      </p:sp>
      <p:sp>
        <p:nvSpPr>
          <p:cNvPr id="2056" name="Rectangle 6"/>
          <p:cNvSpPr>
            <a:spLocks noChangeArrowheads="1"/>
          </p:cNvSpPr>
          <p:nvPr/>
        </p:nvSpPr>
        <p:spPr bwMode="auto">
          <a:xfrm flipH="1">
            <a:off x="1476375" y="765175"/>
            <a:ext cx="241300" cy="5197475"/>
          </a:xfrm>
          <a:prstGeom prst="rect">
            <a:avLst/>
          </a:prstGeom>
          <a:noFill/>
          <a:ln w="9525">
            <a:noFill/>
            <a:miter lim="800000"/>
            <a:headEnd/>
            <a:tailEnd/>
          </a:ln>
        </p:spPr>
        <p:txBody>
          <a:bodyPr>
            <a:spAutoFit/>
          </a:bodyPr>
          <a:lstStyle/>
          <a:p>
            <a:pPr eaLnBrk="0" hangingPunct="0"/>
            <a:r>
              <a:rPr kumimoji="0" lang="en-US" altLang="zh-TW" sz="1400" b="1">
                <a:latin typeface="Tahoma" pitchFamily="34" charset="0"/>
              </a:rPr>
              <a:t>Improvement  </a:t>
            </a:r>
          </a:p>
          <a:p>
            <a:pPr eaLnBrk="0" hangingPunct="0"/>
            <a:endParaRPr kumimoji="0" lang="en-US" altLang="zh-TW" sz="1400" b="1">
              <a:latin typeface="Tahoma" pitchFamily="34" charset="0"/>
            </a:endParaRPr>
          </a:p>
          <a:p>
            <a:pPr eaLnBrk="0" hangingPunct="0"/>
            <a:r>
              <a:rPr kumimoji="0" lang="en-US" altLang="zh-TW" sz="1400" b="1">
                <a:latin typeface="Tahoma" pitchFamily="34" charset="0"/>
              </a:rPr>
              <a:t>Opportunity</a:t>
            </a:r>
          </a:p>
        </p:txBody>
      </p:sp>
      <p:sp>
        <p:nvSpPr>
          <p:cNvPr id="2057" name="Line 7"/>
          <p:cNvSpPr>
            <a:spLocks noChangeShapeType="1"/>
          </p:cNvSpPr>
          <p:nvPr/>
        </p:nvSpPr>
        <p:spPr bwMode="auto">
          <a:xfrm flipV="1">
            <a:off x="1881188" y="1055688"/>
            <a:ext cx="0" cy="4616450"/>
          </a:xfrm>
          <a:prstGeom prst="line">
            <a:avLst/>
          </a:prstGeom>
          <a:noFill/>
          <a:ln w="38100">
            <a:solidFill>
              <a:srgbClr val="FF3300"/>
            </a:solidFill>
            <a:round/>
            <a:headEnd/>
            <a:tailEnd type="triangle" w="med" len="med"/>
          </a:ln>
        </p:spPr>
        <p:txBody>
          <a:bodyPr wrap="none" anchor="ctr"/>
          <a:lstStyle/>
          <a:p>
            <a:endParaRPr lang="zh-TW" altLang="en-US"/>
          </a:p>
        </p:txBody>
      </p:sp>
      <p:sp>
        <p:nvSpPr>
          <p:cNvPr id="2058" name="Rectangle 9"/>
          <p:cNvSpPr>
            <a:spLocks noChangeArrowheads="1"/>
          </p:cNvSpPr>
          <p:nvPr/>
        </p:nvSpPr>
        <p:spPr bwMode="auto">
          <a:xfrm>
            <a:off x="2349500" y="925513"/>
            <a:ext cx="5110163" cy="4570412"/>
          </a:xfrm>
          <a:prstGeom prst="rect">
            <a:avLst/>
          </a:prstGeom>
          <a:solidFill>
            <a:srgbClr val="FFC5CF"/>
          </a:solidFill>
          <a:ln w="12700">
            <a:solidFill>
              <a:schemeClr val="tx1"/>
            </a:solidFill>
            <a:miter lim="800000"/>
            <a:headEnd/>
            <a:tailEnd/>
          </a:ln>
        </p:spPr>
        <p:txBody>
          <a:bodyPr wrap="none" anchor="ctr"/>
          <a:lstStyle/>
          <a:p>
            <a:endParaRPr lang="zh-TW" altLang="en-US"/>
          </a:p>
        </p:txBody>
      </p:sp>
      <p:sp>
        <p:nvSpPr>
          <p:cNvPr id="2059" name="Rectangle 10"/>
          <p:cNvSpPr>
            <a:spLocks noChangeArrowheads="1"/>
          </p:cNvSpPr>
          <p:nvPr/>
        </p:nvSpPr>
        <p:spPr bwMode="auto">
          <a:xfrm>
            <a:off x="4575175" y="944563"/>
            <a:ext cx="2889250" cy="2270125"/>
          </a:xfrm>
          <a:prstGeom prst="rect">
            <a:avLst/>
          </a:prstGeom>
          <a:solidFill>
            <a:srgbClr val="C0FEF9"/>
          </a:solidFill>
          <a:ln w="12700">
            <a:solidFill>
              <a:schemeClr val="tx1"/>
            </a:solidFill>
            <a:miter lim="800000"/>
            <a:headEnd/>
            <a:tailEnd/>
          </a:ln>
        </p:spPr>
        <p:txBody>
          <a:bodyPr wrap="none" anchor="ctr"/>
          <a:lstStyle/>
          <a:p>
            <a:endParaRPr lang="zh-TW" altLang="en-US"/>
          </a:p>
        </p:txBody>
      </p:sp>
      <p:sp>
        <p:nvSpPr>
          <p:cNvPr id="2060" name="Rectangle 11"/>
          <p:cNvSpPr>
            <a:spLocks noChangeArrowheads="1"/>
          </p:cNvSpPr>
          <p:nvPr/>
        </p:nvSpPr>
        <p:spPr bwMode="auto">
          <a:xfrm>
            <a:off x="6197600" y="928688"/>
            <a:ext cx="1281113" cy="1143000"/>
          </a:xfrm>
          <a:prstGeom prst="rect">
            <a:avLst/>
          </a:prstGeom>
          <a:solidFill>
            <a:srgbClr val="FDE3BA"/>
          </a:solidFill>
          <a:ln w="12700">
            <a:noFill/>
            <a:miter lim="800000"/>
            <a:headEnd/>
            <a:tailEnd/>
          </a:ln>
        </p:spPr>
        <p:txBody>
          <a:bodyPr wrap="none" anchor="ctr"/>
          <a:lstStyle/>
          <a:p>
            <a:endParaRPr lang="zh-TW" altLang="en-US"/>
          </a:p>
        </p:txBody>
      </p:sp>
      <p:graphicFrame>
        <p:nvGraphicFramePr>
          <p:cNvPr id="2050" name="Object 12"/>
          <p:cNvGraphicFramePr>
            <a:graphicFrameLocks noChangeAspect="1"/>
          </p:cNvGraphicFramePr>
          <p:nvPr/>
        </p:nvGraphicFramePr>
        <p:xfrm>
          <a:off x="2032000" y="920750"/>
          <a:ext cx="5443538" cy="4886325"/>
        </p:xfrm>
        <a:graphic>
          <a:graphicData uri="http://schemas.openxmlformats.org/presentationml/2006/ole">
            <mc:AlternateContent xmlns:mc="http://schemas.openxmlformats.org/markup-compatibility/2006">
              <mc:Choice xmlns:v="urn:schemas-microsoft-com:vml" Requires="v">
                <p:oleObj spid="_x0000_s1082" name="Worksheet" r:id="rId4" imgW="3086473" imgH="2762479" progId="Excel.Sheet.8">
                  <p:embed/>
                </p:oleObj>
              </mc:Choice>
              <mc:Fallback>
                <p:oleObj name="Worksheet" r:id="rId4" imgW="3086473" imgH="2762479" progId="Excel.Shee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920750"/>
                        <a:ext cx="5443538"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Rectangle 13"/>
          <p:cNvSpPr>
            <a:spLocks noChangeArrowheads="1"/>
          </p:cNvSpPr>
          <p:nvPr/>
        </p:nvSpPr>
        <p:spPr bwMode="auto">
          <a:xfrm>
            <a:off x="7446963" y="1230313"/>
            <a:ext cx="454025" cy="366712"/>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0" lang="en-US" altLang="zh-TW" b="1">
                <a:latin typeface="Times New Roman" pitchFamily="18" charset="0"/>
              </a:rPr>
              <a:t>g1</a:t>
            </a:r>
          </a:p>
        </p:txBody>
      </p:sp>
      <p:sp>
        <p:nvSpPr>
          <p:cNvPr id="2062" name="Rectangle 14"/>
          <p:cNvSpPr>
            <a:spLocks noChangeArrowheads="1"/>
          </p:cNvSpPr>
          <p:nvPr/>
        </p:nvSpPr>
        <p:spPr bwMode="auto">
          <a:xfrm>
            <a:off x="7446963" y="2343150"/>
            <a:ext cx="454025" cy="366713"/>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0" lang="en-US" altLang="zh-TW" b="1">
                <a:latin typeface="Times New Roman" pitchFamily="18" charset="0"/>
              </a:rPr>
              <a:t>g2</a:t>
            </a:r>
          </a:p>
        </p:txBody>
      </p:sp>
      <p:sp>
        <p:nvSpPr>
          <p:cNvPr id="2063" name="Rectangle 15"/>
          <p:cNvSpPr>
            <a:spLocks noChangeArrowheads="1"/>
          </p:cNvSpPr>
          <p:nvPr/>
        </p:nvSpPr>
        <p:spPr bwMode="auto">
          <a:xfrm>
            <a:off x="7446963" y="4090988"/>
            <a:ext cx="454025" cy="366712"/>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0" lang="en-US" altLang="zh-TW" b="1">
                <a:latin typeface="Times New Roman" pitchFamily="18" charset="0"/>
              </a:rPr>
              <a:t>g3</a:t>
            </a:r>
          </a:p>
        </p:txBody>
      </p:sp>
      <p:sp>
        <p:nvSpPr>
          <p:cNvPr id="2064" name="Rectangle 16"/>
          <p:cNvSpPr>
            <a:spLocks noChangeArrowheads="1"/>
          </p:cNvSpPr>
          <p:nvPr/>
        </p:nvSpPr>
        <p:spPr bwMode="auto">
          <a:xfrm rot="5400000">
            <a:off x="8915400" y="6638925"/>
            <a:ext cx="228600" cy="228600"/>
          </a:xfrm>
          <a:prstGeom prst="rect">
            <a:avLst/>
          </a:prstGeom>
          <a:gradFill rotWithShape="0">
            <a:gsLst>
              <a:gs pos="0">
                <a:srgbClr val="003300"/>
              </a:gs>
              <a:gs pos="100000">
                <a:schemeClr val="bg1"/>
              </a:gs>
            </a:gsLst>
            <a:path path="rect">
              <a:fillToRect l="100000" t="100000"/>
            </a:path>
          </a:gradFill>
          <a:ln w="9525">
            <a:noFill/>
            <a:miter lim="800000"/>
            <a:headEnd/>
            <a:tailEnd/>
          </a:ln>
        </p:spPr>
        <p:txBody>
          <a:bodyPr wrap="none" anchor="ctr"/>
          <a:lstStyle/>
          <a:p>
            <a:endParaRPr lang="zh-TW" altLang="en-US"/>
          </a:p>
        </p:txBody>
      </p:sp>
      <p:sp>
        <p:nvSpPr>
          <p:cNvPr id="2065" name="Rectangle 17"/>
          <p:cNvSpPr>
            <a:spLocks noChangeArrowheads="1"/>
          </p:cNvSpPr>
          <p:nvPr/>
        </p:nvSpPr>
        <p:spPr bwMode="auto">
          <a:xfrm>
            <a:off x="8915400" y="0"/>
            <a:ext cx="228600" cy="228600"/>
          </a:xfrm>
          <a:prstGeom prst="rect">
            <a:avLst/>
          </a:prstGeom>
          <a:gradFill rotWithShape="0">
            <a:gsLst>
              <a:gs pos="0">
                <a:srgbClr val="003300"/>
              </a:gs>
              <a:gs pos="100000">
                <a:schemeClr val="bg1"/>
              </a:gs>
            </a:gsLst>
            <a:path path="rect">
              <a:fillToRect l="100000" b="100000"/>
            </a:path>
          </a:gradFill>
          <a:ln w="9525">
            <a:noFill/>
            <a:miter lim="800000"/>
            <a:headEnd/>
            <a:tailEnd/>
          </a:ln>
        </p:spPr>
        <p:txBody>
          <a:bodyPr wrap="none" anchor="ctr"/>
          <a:lstStyle/>
          <a:p>
            <a:endParaRPr lang="zh-TW" altLang="en-US"/>
          </a:p>
        </p:txBody>
      </p:sp>
      <p:sp>
        <p:nvSpPr>
          <p:cNvPr id="2066" name="AutoShape 18">
            <a:hlinkClick r:id="" action="ppaction://noaction" highlightClick="1"/>
          </p:cNvPr>
          <p:cNvSpPr>
            <a:spLocks noChangeArrowheads="1"/>
          </p:cNvSpPr>
          <p:nvPr/>
        </p:nvSpPr>
        <p:spPr bwMode="auto">
          <a:xfrm>
            <a:off x="8763000" y="0"/>
            <a:ext cx="381000" cy="304800"/>
          </a:xfrm>
          <a:prstGeom prst="actionButtonBlank">
            <a:avLst/>
          </a:prstGeom>
          <a:noFill/>
          <a:ln w="9525">
            <a:noFill/>
            <a:miter lim="800000"/>
            <a:headEnd/>
            <a:tailEnd/>
          </a:ln>
        </p:spPr>
        <p:txBody>
          <a:bodyPr wrap="none" anchor="ctr"/>
          <a:lstStyle/>
          <a:p>
            <a:endParaRPr lang="zh-TW" altLang="en-US"/>
          </a:p>
        </p:txBody>
      </p:sp>
      <p:sp>
        <p:nvSpPr>
          <p:cNvPr id="2067" name="Rectangle 19"/>
          <p:cNvSpPr>
            <a:spLocks noChangeArrowheads="1"/>
          </p:cNvSpPr>
          <p:nvPr/>
        </p:nvSpPr>
        <p:spPr bwMode="auto">
          <a:xfrm>
            <a:off x="2339975" y="5949950"/>
            <a:ext cx="1524000" cy="396875"/>
          </a:xfrm>
          <a:prstGeom prst="rect">
            <a:avLst/>
          </a:prstGeom>
          <a:solidFill>
            <a:srgbClr val="FFFF00"/>
          </a:solidFill>
          <a:ln w="9525">
            <a:noFill/>
            <a:miter lim="800000"/>
            <a:headEnd/>
            <a:tailEnd/>
          </a:ln>
        </p:spPr>
        <p:txBody>
          <a:bodyPr>
            <a:spAutoFit/>
          </a:bodyPr>
          <a:lstStyle/>
          <a:p>
            <a:r>
              <a:rPr lang="zh-TW" altLang="en-US" sz="2000">
                <a:solidFill>
                  <a:schemeClr val="bg2"/>
                </a:solidFill>
                <a:latin typeface="標楷體" pitchFamily="65" charset="-120"/>
                <a:ea typeface="標楷體" pitchFamily="65" charset="-120"/>
              </a:rPr>
              <a:t>流程重要度</a:t>
            </a:r>
          </a:p>
        </p:txBody>
      </p:sp>
      <p:sp>
        <p:nvSpPr>
          <p:cNvPr id="2068" name="Text Box 20"/>
          <p:cNvSpPr txBox="1">
            <a:spLocks noChangeArrowheads="1"/>
          </p:cNvSpPr>
          <p:nvPr/>
        </p:nvSpPr>
        <p:spPr bwMode="auto">
          <a:xfrm>
            <a:off x="852488" y="2690813"/>
            <a:ext cx="488950" cy="1616075"/>
          </a:xfrm>
          <a:prstGeom prst="rect">
            <a:avLst/>
          </a:prstGeom>
          <a:solidFill>
            <a:srgbClr val="FFFF00"/>
          </a:solidFill>
          <a:ln w="9525">
            <a:noFill/>
            <a:miter lim="800000"/>
            <a:headEnd/>
            <a:tailEnd/>
          </a:ln>
        </p:spPr>
        <p:txBody>
          <a:bodyPr vert="eaVert" wrap="none">
            <a:spAutoFit/>
          </a:bodyPr>
          <a:lstStyle/>
          <a:p>
            <a:r>
              <a:rPr lang="zh-TW" altLang="en-US" sz="2000">
                <a:solidFill>
                  <a:schemeClr val="bg2"/>
                </a:solidFill>
                <a:latin typeface="標楷體" pitchFamily="65" charset="-120"/>
                <a:ea typeface="標楷體" pitchFamily="65" charset="-120"/>
              </a:rPr>
              <a:t>流程改善空間</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投影片編號版面配置區 5"/>
          <p:cNvSpPr>
            <a:spLocks noGrp="1"/>
          </p:cNvSpPr>
          <p:nvPr>
            <p:ph type="sldNum" sz="quarter" idx="12"/>
          </p:nvPr>
        </p:nvSpPr>
        <p:spPr/>
        <p:txBody>
          <a:bodyPr/>
          <a:lstStyle/>
          <a:p>
            <a:pPr>
              <a:defRPr/>
            </a:pPr>
            <a:fld id="{E6959C9A-E48B-4637-AF02-CAB57C2DED33}" type="slidenum">
              <a:rPr lang="en-US" altLang="zh-TW"/>
              <a:pPr>
                <a:defRPr/>
              </a:pPr>
              <a:t>6</a:t>
            </a:fld>
            <a:endParaRPr lang="en-US" altLang="zh-TW"/>
          </a:p>
        </p:txBody>
      </p:sp>
      <p:sp>
        <p:nvSpPr>
          <p:cNvPr id="1951781" name="Rectangle 37"/>
          <p:cNvSpPr>
            <a:spLocks noGrp="1" noChangeArrowheads="1"/>
          </p:cNvSpPr>
          <p:nvPr>
            <p:ph type="title"/>
          </p:nvPr>
        </p:nvSpPr>
        <p:spPr/>
        <p:txBody>
          <a:bodyPr/>
          <a:lstStyle/>
          <a:p>
            <a:pPr eaLnBrk="1" hangingPunct="1">
              <a:defRPr/>
            </a:pPr>
            <a:r>
              <a:rPr lang="zh-TW" altLang="en-US" smtClean="0">
                <a:solidFill>
                  <a:srgbClr val="FFFF00"/>
                </a:solidFill>
              </a:rPr>
              <a:t>再造第二層次：</a:t>
            </a:r>
            <a:r>
              <a:rPr lang="zh-TW" altLang="en-US" smtClean="0"/>
              <a:t>流程管理</a:t>
            </a:r>
            <a:r>
              <a:rPr lang="zh-TW" altLang="en-US" smtClean="0">
                <a:solidFill>
                  <a:srgbClr val="CCCCFF"/>
                </a:solidFill>
              </a:rPr>
              <a:t>再</a:t>
            </a:r>
            <a:r>
              <a:rPr lang="zh-TW" altLang="en-US" smtClean="0"/>
              <a:t>造</a:t>
            </a:r>
          </a:p>
        </p:txBody>
      </p:sp>
      <p:graphicFrame>
        <p:nvGraphicFramePr>
          <p:cNvPr id="1951839" name="Group 95"/>
          <p:cNvGraphicFramePr>
            <a:graphicFrameLocks noGrp="1"/>
          </p:cNvGraphicFramePr>
          <p:nvPr>
            <p:ph idx="1"/>
          </p:nvPr>
        </p:nvGraphicFramePr>
        <p:xfrm>
          <a:off x="323850" y="1557338"/>
          <a:ext cx="8640763" cy="4281488"/>
        </p:xfrm>
        <a:graphic>
          <a:graphicData uri="http://schemas.openxmlformats.org/drawingml/2006/table">
            <a:tbl>
              <a:tblPr/>
              <a:tblGrid>
                <a:gridCol w="360363"/>
                <a:gridCol w="1223962"/>
                <a:gridCol w="1800225"/>
                <a:gridCol w="2487613"/>
                <a:gridCol w="2768600"/>
              </a:tblGrid>
              <a:tr h="5032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400" b="1" i="0" u="none" strike="noStrike" cap="none" normalizeH="0" baseline="0" smtClean="0">
                          <a:ln>
                            <a:noFill/>
                          </a:ln>
                          <a:solidFill>
                            <a:srgbClr val="FFFF00"/>
                          </a:solidFill>
                          <a:effectLst/>
                          <a:latin typeface="新細明體" pitchFamily="18" charset="-120"/>
                          <a:ea typeface="標楷體" pitchFamily="65" charset="-120"/>
                        </a:rPr>
                        <a:t>經營策略</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00990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400" b="1" i="0" u="none" strike="noStrike" cap="none" normalizeH="0" baseline="0" smtClean="0">
                          <a:ln>
                            <a:noFill/>
                          </a:ln>
                          <a:solidFill>
                            <a:srgbClr val="FFFF00"/>
                          </a:solidFill>
                          <a:effectLst/>
                          <a:latin typeface="新細明體" pitchFamily="18" charset="-120"/>
                          <a:ea typeface="標楷體" pitchFamily="65" charset="-120"/>
                        </a:rPr>
                        <a:t>競爭優勢</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400" b="1" i="0" u="none" strike="noStrike" cap="none" normalizeH="0" baseline="0" smtClean="0">
                          <a:ln>
                            <a:noFill/>
                          </a:ln>
                          <a:solidFill>
                            <a:srgbClr val="FFFF00"/>
                          </a:solidFill>
                          <a:effectLst/>
                          <a:latin typeface="新細明體" pitchFamily="18" charset="-120"/>
                          <a:ea typeface="標楷體" pitchFamily="65" charset="-120"/>
                        </a:rPr>
                        <a:t>核心工作流程</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400" b="1" i="0" u="none" strike="noStrike" cap="none" normalizeH="0" baseline="0" smtClean="0">
                          <a:ln>
                            <a:noFill/>
                          </a:ln>
                          <a:solidFill>
                            <a:srgbClr val="FFFF00"/>
                          </a:solidFill>
                          <a:effectLst/>
                          <a:latin typeface="新細明體" pitchFamily="18" charset="-120"/>
                          <a:ea typeface="標楷體" pitchFamily="65" charset="-120"/>
                        </a:rPr>
                        <a:t>關鍵績效指標</a:t>
                      </a:r>
                      <a:r>
                        <a:rPr kumimoji="1" lang="en-US" altLang="zh-TW" sz="2400" b="1" i="0" u="none" strike="noStrike" cap="none" normalizeH="0" baseline="0" smtClean="0">
                          <a:ln>
                            <a:noFill/>
                          </a:ln>
                          <a:solidFill>
                            <a:srgbClr val="FFFF00"/>
                          </a:solidFill>
                          <a:effectLst/>
                          <a:latin typeface="新細明體" pitchFamily="18" charset="-120"/>
                          <a:ea typeface="標楷體" pitchFamily="65" charset="-120"/>
                        </a:rPr>
                        <a:t>(KPI)</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009900"/>
                    </a:solidFill>
                  </a:tcPr>
                </a:tc>
              </a:tr>
              <a:tr h="13874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A</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公司</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產品差異</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產品功能</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產品研發</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產品研發流程</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研發知識管理流程</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1.1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產品功能認同度</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新品回收維修率</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2.1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研發專利數</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研發費用佔營收比</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B</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公司</a:t>
                      </a:r>
                      <a:endParaRPr kumimoji="0" lang="zh-TW" altLang="en-US" sz="2000" b="1" i="0" u="none" strike="noStrike" cap="none" normalizeH="0" baseline="0" smtClean="0">
                        <a:ln>
                          <a:noFill/>
                        </a:ln>
                        <a:solidFill>
                          <a:schemeClr val="bg2"/>
                        </a:solidFill>
                        <a:effectLst/>
                        <a:latin typeface="新細明體" pitchFamily="18" charset="-120"/>
                        <a:ea typeface="標楷體" pitchFamily="65" charset="-120"/>
                      </a:endParaRP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品牌差異</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品牌認同</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行銷管理流程</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市場需求調查流程</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客戶品牌認同度</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行銷費用佔營收比</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endParaRPr kumimoji="1" lang="zh-TW" altLang="en-US" sz="2000" b="1" i="0" u="none" strike="noStrike" cap="none" normalizeH="0" baseline="0" smtClean="0">
                        <a:ln>
                          <a:noFill/>
                        </a:ln>
                        <a:solidFill>
                          <a:schemeClr val="bg2"/>
                        </a:solidFill>
                        <a:effectLst/>
                        <a:latin typeface="新細明體" pitchFamily="18" charset="-120"/>
                        <a:ea typeface="標楷體" pitchFamily="65" charset="-120"/>
                      </a:endParaRP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CCECFF"/>
                    </a:solidFill>
                  </a:tcPr>
                </a:tc>
              </a:tr>
              <a:tr h="13239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C</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公司</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低成本</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低售價</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大量採購</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3.</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低配送成本</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製造加工流程</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原物料採購流程</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3.</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配送流程</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1.1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平均生產成本</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1.2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良品率</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2.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平均採購成本</a:t>
                      </a:r>
                      <a:b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br>
                      <a:r>
                        <a:rPr kumimoji="1" lang="en-US" altLang="zh-TW" sz="2000" b="1" i="0" u="none" strike="noStrike" cap="none" normalizeH="0" baseline="0" smtClean="0">
                          <a:ln>
                            <a:noFill/>
                          </a:ln>
                          <a:solidFill>
                            <a:schemeClr val="bg2"/>
                          </a:solidFill>
                          <a:effectLst/>
                          <a:latin typeface="新細明體" pitchFamily="18" charset="-120"/>
                          <a:ea typeface="標楷體" pitchFamily="65" charset="-120"/>
                        </a:rPr>
                        <a:t>3.  </a:t>
                      </a:r>
                      <a:r>
                        <a:rPr kumimoji="1" lang="zh-TW" altLang="en-US" sz="2000" b="1" i="0" u="none" strike="noStrike" cap="none" normalizeH="0" baseline="0" smtClean="0">
                          <a:ln>
                            <a:noFill/>
                          </a:ln>
                          <a:solidFill>
                            <a:schemeClr val="bg2"/>
                          </a:solidFill>
                          <a:effectLst/>
                          <a:latin typeface="新細明體" pitchFamily="18" charset="-120"/>
                          <a:ea typeface="標楷體" pitchFamily="65" charset="-120"/>
                        </a:rPr>
                        <a:t>平均配送成本</a:t>
                      </a:r>
                    </a:p>
                  </a:txBody>
                  <a:tcP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軟性</a:t>
            </a:r>
            <a:r>
              <a:rPr lang="zh-TW" altLang="en-US" dirty="0" smtClean="0"/>
              <a:t>變數的性質</a:t>
            </a:r>
            <a:endParaRPr lang="zh-TW" altLang="en-US" dirty="0"/>
          </a:p>
        </p:txBody>
      </p:sp>
      <p:sp>
        <p:nvSpPr>
          <p:cNvPr id="6" name="內容版面配置區 5"/>
          <p:cNvSpPr>
            <a:spLocks noGrp="1"/>
          </p:cNvSpPr>
          <p:nvPr>
            <p:ph idx="1"/>
          </p:nvPr>
        </p:nvSpPr>
        <p:spPr/>
        <p:txBody>
          <a:bodyPr/>
          <a:lstStyle/>
          <a:p>
            <a:r>
              <a:rPr lang="zh-TW" altLang="en-US" sz="2300" dirty="0"/>
              <a:t>無形變數與軟性變數具有高度的相似性，</a:t>
            </a:r>
            <a:r>
              <a:rPr lang="en-US" altLang="zh-TW" sz="2300" dirty="0"/>
              <a:t>Warren (</a:t>
            </a:r>
            <a:r>
              <a:rPr lang="en-US" altLang="zh-TW" sz="2300" dirty="0" smtClean="0"/>
              <a:t>2002,</a:t>
            </a:r>
            <a:r>
              <a:rPr lang="zh-TW" altLang="en-US" sz="2300" dirty="0" smtClean="0"/>
              <a:t> </a:t>
            </a:r>
            <a:r>
              <a:rPr lang="en-US" altLang="zh-TW" sz="2300" dirty="0" smtClean="0"/>
              <a:t>p.119-120</a:t>
            </a:r>
            <a:r>
              <a:rPr lang="en-US" altLang="zh-TW" sz="2300" dirty="0"/>
              <a:t>) </a:t>
            </a:r>
            <a:r>
              <a:rPr lang="zh-TW" altLang="en-US" sz="2300" dirty="0"/>
              <a:t>在討論無形變數的特色時，</a:t>
            </a:r>
            <a:r>
              <a:rPr lang="zh-TW" altLang="en-US" sz="2300" dirty="0" smtClean="0"/>
              <a:t>即能</a:t>
            </a:r>
            <a:r>
              <a:rPr lang="zh-TW" altLang="en-US" sz="2300" dirty="0"/>
              <a:t>說明軟性變數的性質，其說法</a:t>
            </a:r>
            <a:r>
              <a:rPr lang="zh-TW" altLang="en-US" sz="2300" dirty="0" smtClean="0"/>
              <a:t>如下：</a:t>
            </a:r>
            <a:r>
              <a:rPr lang="en-US" altLang="zh-TW" sz="2300" dirty="0" smtClean="0"/>
              <a:t>(</a:t>
            </a:r>
            <a:r>
              <a:rPr lang="zh-TW" altLang="en-US" sz="2300" dirty="0"/>
              <a:t>一</a:t>
            </a:r>
            <a:r>
              <a:rPr lang="en-US" altLang="zh-TW" sz="2300" dirty="0"/>
              <a:t>)</a:t>
            </a:r>
            <a:r>
              <a:rPr lang="zh-TW" altLang="en-US" sz="2300" dirty="0"/>
              <a:t>無形 </a:t>
            </a:r>
            <a:r>
              <a:rPr lang="en-US" altLang="zh-TW" sz="2300" dirty="0"/>
              <a:t>(</a:t>
            </a:r>
            <a:r>
              <a:rPr lang="zh-TW" altLang="en-US" sz="2300" dirty="0"/>
              <a:t>軟性</a:t>
            </a:r>
            <a:r>
              <a:rPr lang="en-US" altLang="zh-TW" sz="2300" dirty="0"/>
              <a:t>) </a:t>
            </a:r>
            <a:r>
              <a:rPr lang="zh-TW" altLang="en-US" sz="2300" dirty="0"/>
              <a:t>變數水準的改變極耗時間，例如要改變汽車使用者對汽車</a:t>
            </a:r>
            <a:r>
              <a:rPr lang="zh-TW" altLang="en-US" sz="2300" dirty="0" smtClean="0"/>
              <a:t>品質的</a:t>
            </a:r>
            <a:r>
              <a:rPr lang="zh-TW" altLang="en-US" sz="2300" dirty="0"/>
              <a:t>認知</a:t>
            </a:r>
            <a:r>
              <a:rPr lang="zh-TW" altLang="en-US" sz="2300" dirty="0" smtClean="0"/>
              <a:t>。</a:t>
            </a:r>
            <a:r>
              <a:rPr lang="en-US" altLang="zh-TW" sz="2300" dirty="0" smtClean="0"/>
              <a:t>(</a:t>
            </a:r>
            <a:r>
              <a:rPr lang="zh-TW" altLang="en-US" sz="2300" dirty="0"/>
              <a:t>二</a:t>
            </a:r>
            <a:r>
              <a:rPr lang="en-US" altLang="zh-TW" sz="2300" dirty="0"/>
              <a:t>)</a:t>
            </a:r>
            <a:r>
              <a:rPr lang="zh-TW" altLang="en-US" sz="2300" dirty="0"/>
              <a:t>無形 </a:t>
            </a:r>
            <a:r>
              <a:rPr lang="en-US" altLang="zh-TW" sz="2300" dirty="0"/>
              <a:t>(</a:t>
            </a:r>
            <a:r>
              <a:rPr lang="zh-TW" altLang="en-US" sz="2300" dirty="0"/>
              <a:t>軟性</a:t>
            </a:r>
            <a:r>
              <a:rPr lang="en-US" altLang="zh-TW" sz="2300" dirty="0"/>
              <a:t>) </a:t>
            </a:r>
            <a:r>
              <a:rPr lang="zh-TW" altLang="en-US" sz="2300" dirty="0"/>
              <a:t>變數可以被快速的破壞，例如</a:t>
            </a:r>
            <a:r>
              <a:rPr lang="en-US" altLang="zh-TW" sz="2300" dirty="0"/>
              <a:t>IKEA </a:t>
            </a:r>
            <a:r>
              <a:rPr lang="zh-TW" altLang="en-US" sz="2300" dirty="0"/>
              <a:t>床卡死嬰兒對</a:t>
            </a:r>
            <a:r>
              <a:rPr lang="en-US" altLang="zh-TW" sz="2300" dirty="0"/>
              <a:t>IKEA </a:t>
            </a:r>
            <a:r>
              <a:rPr lang="zh-TW" altLang="en-US" sz="2300" dirty="0"/>
              <a:t>商譽</a:t>
            </a:r>
            <a:r>
              <a:rPr lang="zh-TW" altLang="en-US" sz="2300" dirty="0" smtClean="0"/>
              <a:t>的影響。</a:t>
            </a:r>
            <a:r>
              <a:rPr lang="en-US" altLang="zh-TW" sz="2300" dirty="0" smtClean="0"/>
              <a:t>(</a:t>
            </a:r>
            <a:r>
              <a:rPr lang="zh-TW" altLang="en-US" sz="2300" dirty="0"/>
              <a:t>三</a:t>
            </a:r>
            <a:r>
              <a:rPr lang="en-US" altLang="zh-TW" sz="2300" dirty="0"/>
              <a:t>)</a:t>
            </a:r>
            <a:r>
              <a:rPr lang="zh-TW" altLang="en-US" sz="2300" dirty="0"/>
              <a:t>無形 </a:t>
            </a:r>
            <a:r>
              <a:rPr lang="en-US" altLang="zh-TW" sz="2300" dirty="0"/>
              <a:t>(</a:t>
            </a:r>
            <a:r>
              <a:rPr lang="zh-TW" altLang="en-US" sz="2300" dirty="0"/>
              <a:t>軟性</a:t>
            </a:r>
            <a:r>
              <a:rPr lang="en-US" altLang="zh-TW" sz="2300" dirty="0"/>
              <a:t>) </a:t>
            </a:r>
            <a:r>
              <a:rPr lang="zh-TW" altLang="en-US" sz="2300" dirty="0"/>
              <a:t>變數在特殊個案中具有保健因子的效果，例如航空安全對</a:t>
            </a:r>
            <a:r>
              <a:rPr lang="zh-TW" altLang="en-US" sz="2300" dirty="0" smtClean="0"/>
              <a:t>航空公司</a:t>
            </a:r>
            <a:r>
              <a:rPr lang="zh-TW" altLang="en-US" sz="2300" dirty="0"/>
              <a:t>是必要的，一旦缺乏亦即對公司商譽造成極大的負面影響</a:t>
            </a:r>
            <a:r>
              <a:rPr lang="zh-TW" altLang="en-US" sz="2300" dirty="0" smtClean="0"/>
              <a:t>。</a:t>
            </a:r>
            <a:r>
              <a:rPr lang="en-US" altLang="zh-TW" sz="2300" dirty="0" smtClean="0"/>
              <a:t>(</a:t>
            </a:r>
            <a:r>
              <a:rPr lang="zh-TW" altLang="en-US" sz="2300" dirty="0"/>
              <a:t>四</a:t>
            </a:r>
            <a:r>
              <a:rPr lang="en-US" altLang="zh-TW" sz="2300" dirty="0"/>
              <a:t>)</a:t>
            </a:r>
            <a:r>
              <a:rPr lang="zh-TW" altLang="en-US" sz="2300" dirty="0"/>
              <a:t>無形 </a:t>
            </a:r>
            <a:r>
              <a:rPr lang="en-US" altLang="zh-TW" sz="2300" dirty="0"/>
              <a:t>(</a:t>
            </a:r>
            <a:r>
              <a:rPr lang="zh-TW" altLang="en-US" sz="2300" dirty="0"/>
              <a:t>軟性</a:t>
            </a:r>
            <a:r>
              <a:rPr lang="en-US" altLang="zh-TW" sz="2300" dirty="0"/>
              <a:t>) </a:t>
            </a:r>
            <a:r>
              <a:rPr lang="zh-TW" altLang="en-US" sz="2300" dirty="0"/>
              <a:t>變數的傷害對有形資源有重大的影響，例如網路科技股的</a:t>
            </a:r>
            <a:r>
              <a:rPr lang="zh-TW" altLang="en-US" sz="2300" dirty="0" smtClean="0"/>
              <a:t>泡沫化</a:t>
            </a:r>
            <a:r>
              <a:rPr lang="zh-TW" altLang="en-US" sz="2300" dirty="0"/>
              <a:t>，即是投資者對此種股票信心喪失所致</a:t>
            </a:r>
            <a:r>
              <a:rPr lang="zh-TW" altLang="en-US" sz="2300" dirty="0" smtClean="0"/>
              <a:t>。</a:t>
            </a:r>
            <a:endParaRPr lang="en-US" altLang="zh-TW" sz="2300" dirty="0" smtClean="0"/>
          </a:p>
          <a:p>
            <a:r>
              <a:rPr lang="zh-TW" altLang="en-US" sz="2300" dirty="0">
                <a:solidFill>
                  <a:srgbClr val="FFFF00"/>
                </a:solidFill>
              </a:rPr>
              <a:t>軟性</a:t>
            </a:r>
            <a:r>
              <a:rPr lang="zh-TW" altLang="en-US" sz="2300" dirty="0" smtClean="0">
                <a:solidFill>
                  <a:srgbClr val="FFFF00"/>
                </a:solidFill>
              </a:rPr>
              <a:t>變數泛指</a:t>
            </a:r>
            <a:r>
              <a:rPr lang="zh-TW" altLang="en-US" sz="2300" dirty="0">
                <a:solidFill>
                  <a:srgbClr val="FFFF00"/>
                </a:solidFill>
              </a:rPr>
              <a:t>只要</a:t>
            </a:r>
            <a:r>
              <a:rPr lang="zh-TW" altLang="en-US" sz="2300" dirty="0" smtClean="0">
                <a:solidFill>
                  <a:srgbClr val="FFFF00"/>
                </a:solidFill>
              </a:rPr>
              <a:t>變數</a:t>
            </a:r>
            <a:r>
              <a:rPr lang="zh-TW" altLang="en-US" sz="2300" dirty="0">
                <a:solidFill>
                  <a:srgbClr val="FFFF00"/>
                </a:solidFill>
              </a:rPr>
              <a:t>的本質涉及很難清楚定義研究對象、難以結構化及不同的人會有不同的</a:t>
            </a:r>
            <a:r>
              <a:rPr lang="zh-TW" altLang="en-US" sz="2300" dirty="0" smtClean="0">
                <a:solidFill>
                  <a:srgbClr val="FFFF00"/>
                </a:solidFill>
              </a:rPr>
              <a:t>描述</a:t>
            </a:r>
            <a:r>
              <a:rPr lang="en-US" altLang="zh-TW" sz="2300" dirty="0" smtClean="0">
                <a:solidFill>
                  <a:srgbClr val="FFFF00"/>
                </a:solidFill>
              </a:rPr>
              <a:t>(</a:t>
            </a:r>
            <a:r>
              <a:rPr lang="zh-TW" altLang="en-US" sz="2300" dirty="0">
                <a:solidFill>
                  <a:srgbClr val="FFFF00"/>
                </a:solidFill>
              </a:rPr>
              <a:t>衡量</a:t>
            </a:r>
            <a:r>
              <a:rPr lang="en-US" altLang="zh-TW" sz="2300" dirty="0">
                <a:solidFill>
                  <a:srgbClr val="FFFF00"/>
                </a:solidFill>
              </a:rPr>
              <a:t>) </a:t>
            </a:r>
            <a:r>
              <a:rPr lang="zh-TW" altLang="en-US" sz="2300" dirty="0">
                <a:solidFill>
                  <a:srgbClr val="FFFF00"/>
                </a:solidFill>
              </a:rPr>
              <a:t>方式，這類變數即是我們所定義的軟性變數。</a:t>
            </a:r>
          </a:p>
        </p:txBody>
      </p:sp>
      <p:sp>
        <p:nvSpPr>
          <p:cNvPr id="4" name="投影片編號版面配置區 3"/>
          <p:cNvSpPr>
            <a:spLocks noGrp="1"/>
          </p:cNvSpPr>
          <p:nvPr>
            <p:ph type="sldNum" sz="quarter" idx="12"/>
          </p:nvPr>
        </p:nvSpPr>
        <p:spPr/>
        <p:txBody>
          <a:bodyPr/>
          <a:lstStyle/>
          <a:p>
            <a:pPr>
              <a:defRPr/>
            </a:pPr>
            <a:fld id="{6DD53BE9-C38F-4DE5-B149-63AE4ECBEF9B}" type="slidenum">
              <a:rPr lang="en-US" altLang="zh-TW" smtClean="0"/>
              <a:pPr>
                <a:defRPr/>
              </a:pPr>
              <a:t>7</a:t>
            </a:fld>
            <a:endParaRPr lang="en-US" altLang="zh-TW"/>
          </a:p>
        </p:txBody>
      </p:sp>
    </p:spTree>
    <p:extLst>
      <p:ext uri="{BB962C8B-B14F-4D97-AF65-F5344CB8AC3E}">
        <p14:creationId xmlns:p14="http://schemas.microsoft.com/office/powerpoint/2010/main" val="1900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9392"/>
            <a:ext cx="8229600" cy="1143000"/>
          </a:xfrm>
        </p:spPr>
        <p:txBody>
          <a:bodyPr/>
          <a:lstStyle/>
          <a:p>
            <a:r>
              <a:rPr lang="zh-TW" altLang="en-US" dirty="0"/>
              <a:t>流程再造</a:t>
            </a:r>
            <a:r>
              <a:rPr lang="zh-TW" altLang="en-US" dirty="0" smtClean="0"/>
              <a:t>的另類課題</a:t>
            </a:r>
            <a:r>
              <a:rPr lang="zh-TW" altLang="en-US" dirty="0"/>
              <a:t>：軟性變數</a:t>
            </a:r>
          </a:p>
        </p:txBody>
      </p:sp>
      <p:sp>
        <p:nvSpPr>
          <p:cNvPr id="4" name="投影片編號版面配置區 3"/>
          <p:cNvSpPr>
            <a:spLocks noGrp="1"/>
          </p:cNvSpPr>
          <p:nvPr>
            <p:ph type="sldNum" sz="quarter" idx="12"/>
          </p:nvPr>
        </p:nvSpPr>
        <p:spPr/>
        <p:txBody>
          <a:bodyPr/>
          <a:lstStyle/>
          <a:p>
            <a:pPr>
              <a:defRPr/>
            </a:pPr>
            <a:fld id="{6DD53BE9-C38F-4DE5-B149-63AE4ECBEF9B}" type="slidenum">
              <a:rPr lang="en-US" altLang="zh-TW" smtClean="0"/>
              <a:pPr>
                <a:defRPr/>
              </a:pPr>
              <a:t>8</a:t>
            </a:fld>
            <a:endParaRPr lang="en-US" altLang="zh-TW"/>
          </a:p>
        </p:txBody>
      </p:sp>
      <p:pic>
        <p:nvPicPr>
          <p:cNvPr id="2050" name="Picture 2" descr="D:\李國光\教材\M10009214_劉佩如\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13" y="908720"/>
            <a:ext cx="5796112"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內容版面配置區 2"/>
          <p:cNvSpPr txBox="1">
            <a:spLocks/>
          </p:cNvSpPr>
          <p:nvPr/>
        </p:nvSpPr>
        <p:spPr bwMode="auto">
          <a:xfrm>
            <a:off x="6227174" y="912145"/>
            <a:ext cx="2675954" cy="5184576"/>
          </a:xfrm>
          <a:prstGeom prst="rect">
            <a:avLst/>
          </a:prstGeom>
          <a:solidFill>
            <a:schemeClr val="bg2"/>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a:lstStyle>
          <a:p>
            <a:pPr marL="0" indent="0">
              <a:buNone/>
            </a:pPr>
            <a:r>
              <a:rPr lang="en-US" altLang="zh-TW" sz="2000" kern="0" dirty="0" smtClean="0"/>
              <a:t>Warren (2002, p. 118) </a:t>
            </a:r>
            <a:r>
              <a:rPr lang="zh-TW" altLang="en-US" sz="2000" kern="0" dirty="0" smtClean="0"/>
              <a:t>認為</a:t>
            </a:r>
            <a:r>
              <a:rPr lang="zh-TW" altLang="en-US" sz="2000" b="1" kern="0" dirty="0" smtClean="0">
                <a:solidFill>
                  <a:srgbClr val="FFFF00"/>
                </a:solidFill>
              </a:rPr>
              <a:t>軟性變數</a:t>
            </a:r>
            <a:r>
              <a:rPr lang="zh-TW" altLang="en-US" sz="2000" kern="0" dirty="0" smtClean="0"/>
              <a:t>對績效有重要的影響力，主要影響方式如下：  </a:t>
            </a:r>
          </a:p>
          <a:p>
            <a:pPr marL="0" indent="0">
              <a:buNone/>
            </a:pPr>
            <a:r>
              <a:rPr lang="en-US" altLang="zh-TW" sz="2000" kern="0" dirty="0" smtClean="0"/>
              <a:t>1 </a:t>
            </a:r>
            <a:r>
              <a:rPr lang="zh-TW" altLang="en-US" sz="2000" kern="0" dirty="0" smtClean="0"/>
              <a:t>重要的績效指標主要受有形的資源</a:t>
            </a:r>
            <a:r>
              <a:rPr lang="en-US" altLang="zh-TW" sz="2000" kern="0" dirty="0" smtClean="0"/>
              <a:t>(</a:t>
            </a:r>
            <a:r>
              <a:rPr lang="zh-TW" altLang="en-US" sz="2000" kern="0" dirty="0" smtClean="0"/>
              <a:t>變數</a:t>
            </a:r>
            <a:r>
              <a:rPr lang="en-US" altLang="zh-TW" sz="2000" kern="0" dirty="0" smtClean="0"/>
              <a:t>)</a:t>
            </a:r>
            <a:r>
              <a:rPr lang="zh-TW" altLang="en-US" sz="2000" kern="0" dirty="0" smtClean="0"/>
              <a:t>所影響。 </a:t>
            </a:r>
          </a:p>
          <a:p>
            <a:pPr marL="0" indent="0">
              <a:buNone/>
            </a:pPr>
            <a:r>
              <a:rPr lang="en-US" altLang="zh-TW" sz="2000" kern="0" dirty="0" smtClean="0"/>
              <a:t>2 </a:t>
            </a:r>
            <a:r>
              <a:rPr lang="zh-TW" altLang="en-US" sz="2000" kern="0" dirty="0" smtClean="0"/>
              <a:t>建置及維持這些有形資源在一定水準以上，是惟一改變未來績效的方式。 </a:t>
            </a:r>
          </a:p>
          <a:p>
            <a:pPr marL="0" indent="0">
              <a:buNone/>
            </a:pPr>
            <a:r>
              <a:rPr lang="en-US" altLang="zh-TW" sz="2000" kern="0" dirty="0" smtClean="0"/>
              <a:t>3 </a:t>
            </a:r>
            <a:r>
              <a:rPr lang="zh-TW" altLang="en-US" sz="2000" kern="0" dirty="0" smtClean="0"/>
              <a:t>無形資源</a:t>
            </a:r>
            <a:r>
              <a:rPr lang="en-US" altLang="zh-TW" sz="2000" kern="0" dirty="0" smtClean="0"/>
              <a:t>(</a:t>
            </a:r>
            <a:r>
              <a:rPr lang="zh-TW" altLang="en-US" sz="2000" b="1" kern="0" dirty="0" smtClean="0">
                <a:solidFill>
                  <a:srgbClr val="FFFF00"/>
                </a:solidFill>
              </a:rPr>
              <a:t>軟性變數</a:t>
            </a:r>
            <a:r>
              <a:rPr lang="en-US" altLang="zh-TW" sz="2000" kern="0" dirty="0" smtClean="0"/>
              <a:t>)</a:t>
            </a:r>
            <a:r>
              <a:rPr lang="zh-TW" altLang="en-US" sz="2000" kern="0" dirty="0" smtClean="0"/>
              <a:t>主要影響「公司取得及維繫這些有形變數的能力」。</a:t>
            </a:r>
            <a:endParaRPr lang="zh-TW" altLang="en-US" sz="2000" kern="0" dirty="0"/>
          </a:p>
        </p:txBody>
      </p:sp>
      <p:sp>
        <p:nvSpPr>
          <p:cNvPr id="7" name="文字方塊 6"/>
          <p:cNvSpPr txBox="1"/>
          <p:nvPr/>
        </p:nvSpPr>
        <p:spPr>
          <a:xfrm>
            <a:off x="238013" y="4159518"/>
            <a:ext cx="5796112" cy="2246769"/>
          </a:xfrm>
          <a:prstGeom prst="rect">
            <a:avLst/>
          </a:prstGeom>
          <a:solidFill>
            <a:schemeClr val="bg2"/>
          </a:solidFill>
        </p:spPr>
        <p:txBody>
          <a:bodyPr wrap="square" rtlCol="0">
            <a:spAutoFit/>
          </a:bodyPr>
          <a:lstStyle/>
          <a:p>
            <a:r>
              <a:rPr lang="zh-CN" altLang="zh-TW" sz="2000" dirty="0"/>
              <a:t>在人民航空的</a:t>
            </a:r>
            <a:r>
              <a:rPr lang="zh-TW" altLang="en-US" sz="2000" dirty="0"/>
              <a:t>個案</a:t>
            </a:r>
            <a:r>
              <a:rPr lang="zh-CN" altLang="zh-TW" sz="2000" dirty="0"/>
              <a:t>中，</a:t>
            </a:r>
            <a:r>
              <a:rPr lang="zh-CN" altLang="zh-TW" sz="2000" b="1" dirty="0">
                <a:solidFill>
                  <a:srgbClr val="FFFF00"/>
                </a:solidFill>
              </a:rPr>
              <a:t>軟性變數</a:t>
            </a:r>
            <a:r>
              <a:rPr lang="zh-CN" altLang="zh-TW" sz="2000" dirty="0"/>
              <a:t>佔有很重要的地位，雖然在管理模擬器的操作介面中，比較被關注的是價格、市場佔有率、僱人數量、飛機架數</a:t>
            </a:r>
            <a:r>
              <a:rPr lang="en-US" altLang="zh-TW" sz="2000" dirty="0"/>
              <a:t>… </a:t>
            </a:r>
            <a:r>
              <a:rPr lang="zh-CN" altLang="zh-TW" sz="2000" dirty="0"/>
              <a:t>等等的</a:t>
            </a:r>
            <a:r>
              <a:rPr lang="zh-CN" altLang="zh-TW" sz="2000" b="1" dirty="0">
                <a:solidFill>
                  <a:srgbClr val="FFFF00"/>
                </a:solidFill>
              </a:rPr>
              <a:t>硬性變數</a:t>
            </a:r>
            <a:r>
              <a:rPr lang="zh-CN" altLang="zh-TW" sz="2000" dirty="0"/>
              <a:t>，但是</a:t>
            </a:r>
            <a:r>
              <a:rPr lang="en-US" altLang="zh-TW" sz="2000" dirty="0" err="1"/>
              <a:t>Sterman</a:t>
            </a:r>
            <a:r>
              <a:rPr lang="zh-CN" altLang="zh-TW" sz="2000" dirty="0"/>
              <a:t>還是特別的強調軟性的部分，例如：服務品質、員工士氣</a:t>
            </a:r>
            <a:r>
              <a:rPr lang="en-US" altLang="zh-TW" sz="2000" dirty="0"/>
              <a:t>… </a:t>
            </a:r>
            <a:r>
              <a:rPr lang="zh-CN" altLang="zh-TW" sz="2000" dirty="0"/>
              <a:t>等等的變數，這</a:t>
            </a:r>
            <a:r>
              <a:rPr lang="zh-CN" altLang="zh-TW" sz="2000" dirty="0" smtClean="0"/>
              <a:t>類</a:t>
            </a:r>
            <a:r>
              <a:rPr lang="zh-TW" altLang="en-US" sz="2000" b="1" dirty="0" smtClean="0">
                <a:solidFill>
                  <a:srgbClr val="FFFF00"/>
                </a:solidFill>
              </a:rPr>
              <a:t>軟性</a:t>
            </a:r>
            <a:r>
              <a:rPr lang="zh-CN" altLang="zh-TW" sz="2000" b="1" dirty="0" smtClean="0">
                <a:solidFill>
                  <a:srgbClr val="FFFF00"/>
                </a:solidFill>
              </a:rPr>
              <a:t>變數</a:t>
            </a:r>
            <a:r>
              <a:rPr lang="zh-CN" altLang="zh-TW" sz="2000" dirty="0"/>
              <a:t>對企業才是最有關鍵性的影響與效果</a:t>
            </a:r>
            <a:r>
              <a:rPr lang="en-US" altLang="zh-TW" sz="2000" dirty="0"/>
              <a:t>(</a:t>
            </a:r>
            <a:r>
              <a:rPr lang="en-US" altLang="zh-TW" sz="2000" dirty="0" err="1"/>
              <a:t>Sterman</a:t>
            </a:r>
            <a:r>
              <a:rPr lang="en-US" altLang="zh-TW" sz="2000" dirty="0" smtClean="0"/>
              <a:t>,</a:t>
            </a:r>
            <a:r>
              <a:rPr lang="zh-TW" altLang="en-US" sz="2000" dirty="0" smtClean="0"/>
              <a:t> </a:t>
            </a:r>
            <a:r>
              <a:rPr lang="en-US" altLang="zh-TW" sz="2000" dirty="0" smtClean="0"/>
              <a:t>2000</a:t>
            </a:r>
            <a:r>
              <a:rPr lang="zh-CN" altLang="zh-TW" sz="2000" dirty="0"/>
              <a:t>）</a:t>
            </a:r>
            <a:r>
              <a:rPr lang="zh-CN" altLang="zh-TW" sz="2000" dirty="0" smtClean="0"/>
              <a:t>。</a:t>
            </a:r>
            <a:endParaRPr lang="zh-TW" altLang="zh-TW" sz="2000" dirty="0"/>
          </a:p>
        </p:txBody>
      </p:sp>
    </p:spTree>
    <p:extLst>
      <p:ext uri="{BB962C8B-B14F-4D97-AF65-F5344CB8AC3E}">
        <p14:creationId xmlns:p14="http://schemas.microsoft.com/office/powerpoint/2010/main" val="89682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那一些是軟性變數？</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9</a:t>
            </a:fld>
            <a:endParaRPr lang="en-US" altLang="zh-TW"/>
          </a:p>
        </p:txBody>
      </p:sp>
      <p:sp>
        <p:nvSpPr>
          <p:cNvPr id="7" name="Rectangle 3"/>
          <p:cNvSpPr>
            <a:spLocks noChangeArrowheads="1"/>
          </p:cNvSpPr>
          <p:nvPr/>
        </p:nvSpPr>
        <p:spPr bwMode="auto">
          <a:xfrm>
            <a:off x="836613" y="1314450"/>
            <a:ext cx="7239000" cy="4848225"/>
          </a:xfrm>
          <a:prstGeom prst="rect">
            <a:avLst/>
          </a:prstGeom>
          <a:solidFill>
            <a:srgbClr val="FFFF00"/>
          </a:solidFill>
          <a:ln w="9525">
            <a:noFill/>
            <a:miter lim="800000"/>
            <a:headEnd/>
            <a:tailEnd/>
          </a:ln>
        </p:spPr>
        <p:txBody>
          <a:bodyPr/>
          <a:lstStyle/>
          <a:p>
            <a:endParaRPr lang="zh-TW" altLang="en-US"/>
          </a:p>
        </p:txBody>
      </p:sp>
      <p:sp>
        <p:nvSpPr>
          <p:cNvPr id="8" name="Rectangle 4"/>
          <p:cNvSpPr>
            <a:spLocks noChangeArrowheads="1"/>
          </p:cNvSpPr>
          <p:nvPr/>
        </p:nvSpPr>
        <p:spPr bwMode="auto">
          <a:xfrm>
            <a:off x="6281738" y="3654425"/>
            <a:ext cx="1600200" cy="274638"/>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獎勵與教育訓練</a:t>
            </a:r>
            <a:endParaRPr lang="zh-TW" altLang="en-US" sz="2000" b="1">
              <a:latin typeface="Times New Roman" pitchFamily="18" charset="0"/>
              <a:ea typeface="標楷體" pitchFamily="65" charset="-120"/>
            </a:endParaRPr>
          </a:p>
        </p:txBody>
      </p:sp>
      <p:sp>
        <p:nvSpPr>
          <p:cNvPr id="9" name="Rectangle 5"/>
          <p:cNvSpPr>
            <a:spLocks noChangeArrowheads="1"/>
          </p:cNvSpPr>
          <p:nvPr/>
        </p:nvSpPr>
        <p:spPr bwMode="auto">
          <a:xfrm>
            <a:off x="6686550" y="2259013"/>
            <a:ext cx="914400" cy="274637"/>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成本公開</a:t>
            </a:r>
            <a:endParaRPr lang="zh-TW" altLang="en-US" sz="2000" b="1">
              <a:latin typeface="Times New Roman" pitchFamily="18" charset="0"/>
              <a:ea typeface="標楷體" pitchFamily="65" charset="-120"/>
            </a:endParaRPr>
          </a:p>
        </p:txBody>
      </p:sp>
      <p:grpSp>
        <p:nvGrpSpPr>
          <p:cNvPr id="10" name="Group 6"/>
          <p:cNvGrpSpPr>
            <a:grpSpLocks/>
          </p:cNvGrpSpPr>
          <p:nvPr/>
        </p:nvGrpSpPr>
        <p:grpSpPr bwMode="auto">
          <a:xfrm>
            <a:off x="4841875" y="2528888"/>
            <a:ext cx="2430463" cy="1219200"/>
            <a:chOff x="3077" y="1605"/>
            <a:chExt cx="1503" cy="1160"/>
          </a:xfrm>
        </p:grpSpPr>
        <p:sp>
          <p:nvSpPr>
            <p:cNvPr id="11" name="Arc 7"/>
            <p:cNvSpPr>
              <a:spLocks/>
            </p:cNvSpPr>
            <p:nvPr/>
          </p:nvSpPr>
          <p:spPr bwMode="auto">
            <a:xfrm>
              <a:off x="3077" y="1605"/>
              <a:ext cx="1503" cy="902"/>
            </a:xfrm>
            <a:custGeom>
              <a:avLst/>
              <a:gdLst>
                <a:gd name="T0" fmla="*/ 1503 w 21554"/>
                <a:gd name="T1" fmla="*/ 98 h 12937"/>
                <a:gd name="T2" fmla="*/ 1206 w 21554"/>
                <a:gd name="T3" fmla="*/ 902 h 12937"/>
                <a:gd name="T4" fmla="*/ 0 w 21554"/>
                <a:gd name="T5" fmla="*/ 0 h 12937"/>
                <a:gd name="T6" fmla="*/ 0 60000 65536"/>
                <a:gd name="T7" fmla="*/ 0 60000 65536"/>
                <a:gd name="T8" fmla="*/ 0 60000 65536"/>
                <a:gd name="T9" fmla="*/ 0 w 21554"/>
                <a:gd name="T10" fmla="*/ 0 h 12937"/>
                <a:gd name="T11" fmla="*/ 21554 w 21554"/>
                <a:gd name="T12" fmla="*/ 12937 h 12937"/>
              </a:gdLst>
              <a:ahLst/>
              <a:cxnLst>
                <a:cxn ang="T6">
                  <a:pos x="T0" y="T1"/>
                </a:cxn>
                <a:cxn ang="T7">
                  <a:pos x="T2" y="T3"/>
                </a:cxn>
                <a:cxn ang="T8">
                  <a:pos x="T4" y="T5"/>
                </a:cxn>
              </a:cxnLst>
              <a:rect l="T9" t="T10" r="T11" b="T12"/>
              <a:pathLst>
                <a:path w="21554" h="12937" fill="none" extrusionOk="0">
                  <a:moveTo>
                    <a:pt x="21553" y="1410"/>
                  </a:moveTo>
                  <a:cubicBezTo>
                    <a:pt x="21280" y="5583"/>
                    <a:pt x="19802" y="9587"/>
                    <a:pt x="17297" y="12936"/>
                  </a:cubicBezTo>
                </a:path>
                <a:path w="21554" h="12937" stroke="0" extrusionOk="0">
                  <a:moveTo>
                    <a:pt x="21553" y="1410"/>
                  </a:moveTo>
                  <a:cubicBezTo>
                    <a:pt x="21280" y="5583"/>
                    <a:pt x="19802" y="9587"/>
                    <a:pt x="17297" y="12936"/>
                  </a:cubicBezTo>
                  <a:lnTo>
                    <a:pt x="0" y="0"/>
                  </a:lnTo>
                  <a:close/>
                </a:path>
              </a:pathLst>
            </a:custGeom>
            <a:noFill/>
            <a:ln w="14288">
              <a:solidFill>
                <a:srgbClr val="0000FF"/>
              </a:solidFill>
              <a:round/>
              <a:headEnd/>
              <a:tailEnd/>
            </a:ln>
          </p:spPr>
          <p:txBody>
            <a:bodyPr/>
            <a:lstStyle/>
            <a:p>
              <a:endParaRPr lang="zh-TW" altLang="en-US"/>
            </a:p>
          </p:txBody>
        </p:sp>
        <p:sp>
          <p:nvSpPr>
            <p:cNvPr id="12" name="Freeform 8"/>
            <p:cNvSpPr>
              <a:spLocks/>
            </p:cNvSpPr>
            <p:nvPr/>
          </p:nvSpPr>
          <p:spPr bwMode="auto">
            <a:xfrm>
              <a:off x="4200" y="2478"/>
              <a:ext cx="107" cy="125"/>
            </a:xfrm>
            <a:custGeom>
              <a:avLst/>
              <a:gdLst>
                <a:gd name="T0" fmla="*/ 0 w 107"/>
                <a:gd name="T1" fmla="*/ 125 h 125"/>
                <a:gd name="T2" fmla="*/ 107 w 107"/>
                <a:gd name="T3" fmla="*/ 54 h 125"/>
                <a:gd name="T4" fmla="*/ 54 w 107"/>
                <a:gd name="T5" fmla="*/ 0 h 125"/>
                <a:gd name="T6" fmla="*/ 0 w 107"/>
                <a:gd name="T7" fmla="*/ 125 h 125"/>
                <a:gd name="T8" fmla="*/ 0 60000 65536"/>
                <a:gd name="T9" fmla="*/ 0 60000 65536"/>
                <a:gd name="T10" fmla="*/ 0 60000 65536"/>
                <a:gd name="T11" fmla="*/ 0 60000 65536"/>
                <a:gd name="T12" fmla="*/ 0 w 107"/>
                <a:gd name="T13" fmla="*/ 0 h 125"/>
                <a:gd name="T14" fmla="*/ 107 w 107"/>
                <a:gd name="T15" fmla="*/ 125 h 125"/>
              </a:gdLst>
              <a:ahLst/>
              <a:cxnLst>
                <a:cxn ang="T8">
                  <a:pos x="T0" y="T1"/>
                </a:cxn>
                <a:cxn ang="T9">
                  <a:pos x="T2" y="T3"/>
                </a:cxn>
                <a:cxn ang="T10">
                  <a:pos x="T4" y="T5"/>
                </a:cxn>
                <a:cxn ang="T11">
                  <a:pos x="T6" y="T7"/>
                </a:cxn>
              </a:cxnLst>
              <a:rect l="T12" t="T13" r="T14" b="T15"/>
              <a:pathLst>
                <a:path w="107" h="125">
                  <a:moveTo>
                    <a:pt x="0" y="125"/>
                  </a:moveTo>
                  <a:lnTo>
                    <a:pt x="107" y="54"/>
                  </a:lnTo>
                  <a:lnTo>
                    <a:pt x="54" y="0"/>
                  </a:lnTo>
                  <a:lnTo>
                    <a:pt x="0" y="125"/>
                  </a:lnTo>
                  <a:close/>
                </a:path>
              </a:pathLst>
            </a:custGeom>
            <a:solidFill>
              <a:srgbClr val="0000FF"/>
            </a:solidFill>
            <a:ln w="14288">
              <a:solidFill>
                <a:srgbClr val="0000FF"/>
              </a:solidFill>
              <a:round/>
              <a:headEnd/>
              <a:tailEnd/>
            </a:ln>
          </p:spPr>
          <p:txBody>
            <a:bodyPr/>
            <a:lstStyle/>
            <a:p>
              <a:endParaRPr lang="zh-TW" altLang="en-US"/>
            </a:p>
          </p:txBody>
        </p:sp>
        <p:sp>
          <p:nvSpPr>
            <p:cNvPr id="13" name="Rectangle 9"/>
            <p:cNvSpPr>
              <a:spLocks noChangeArrowheads="1"/>
            </p:cNvSpPr>
            <p:nvPr/>
          </p:nvSpPr>
          <p:spPr bwMode="auto">
            <a:xfrm>
              <a:off x="4334" y="2503"/>
              <a:ext cx="79" cy="2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grpSp>
        <p:nvGrpSpPr>
          <p:cNvPr id="14" name="Group 10"/>
          <p:cNvGrpSpPr>
            <a:grpSpLocks/>
          </p:cNvGrpSpPr>
          <p:nvPr/>
        </p:nvGrpSpPr>
        <p:grpSpPr bwMode="auto">
          <a:xfrm>
            <a:off x="944563" y="2220913"/>
            <a:ext cx="3657600" cy="2971800"/>
            <a:chOff x="595" y="1399"/>
            <a:chExt cx="2304" cy="1872"/>
          </a:xfrm>
        </p:grpSpPr>
        <p:sp>
          <p:nvSpPr>
            <p:cNvPr id="15" name="Rectangle 11"/>
            <p:cNvSpPr>
              <a:spLocks noChangeArrowheads="1"/>
            </p:cNvSpPr>
            <p:nvPr/>
          </p:nvSpPr>
          <p:spPr bwMode="auto">
            <a:xfrm>
              <a:off x="2275" y="2282"/>
              <a:ext cx="624" cy="205"/>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降低成本</a:t>
              </a:r>
              <a:endParaRPr lang="zh-TW" altLang="en-US" sz="2000" b="1">
                <a:latin typeface="Times New Roman" pitchFamily="18" charset="0"/>
                <a:ea typeface="標楷體" pitchFamily="65" charset="-120"/>
              </a:endParaRPr>
            </a:p>
          </p:txBody>
        </p:sp>
        <p:grpSp>
          <p:nvGrpSpPr>
            <p:cNvPr id="16" name="Group 12"/>
            <p:cNvGrpSpPr>
              <a:grpSpLocks/>
            </p:cNvGrpSpPr>
            <p:nvPr/>
          </p:nvGrpSpPr>
          <p:grpSpPr bwMode="auto">
            <a:xfrm>
              <a:off x="595" y="1399"/>
              <a:ext cx="1940" cy="1872"/>
              <a:chOff x="595" y="1399"/>
              <a:chExt cx="1940" cy="1872"/>
            </a:xfrm>
          </p:grpSpPr>
          <p:sp>
            <p:nvSpPr>
              <p:cNvPr id="17" name="Rectangle 13"/>
              <p:cNvSpPr>
                <a:spLocks noChangeArrowheads="1"/>
              </p:cNvSpPr>
              <p:nvPr/>
            </p:nvSpPr>
            <p:spPr bwMode="auto">
              <a:xfrm>
                <a:off x="1392" y="1488"/>
                <a:ext cx="576" cy="173"/>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競爭激烈</a:t>
                </a:r>
                <a:endParaRPr lang="zh-TW" altLang="en-US" sz="2000" b="1">
                  <a:latin typeface="Times New Roman" pitchFamily="18" charset="0"/>
                  <a:ea typeface="標楷體" pitchFamily="65" charset="-120"/>
                </a:endParaRPr>
              </a:p>
            </p:txBody>
          </p:sp>
          <p:sp>
            <p:nvSpPr>
              <p:cNvPr id="18" name="Rectangle 14"/>
              <p:cNvSpPr>
                <a:spLocks noChangeArrowheads="1"/>
              </p:cNvSpPr>
              <p:nvPr/>
            </p:nvSpPr>
            <p:spPr bwMode="auto">
              <a:xfrm>
                <a:off x="1383" y="3001"/>
                <a:ext cx="432" cy="173"/>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競爭力</a:t>
                </a:r>
                <a:endParaRPr lang="zh-TW" altLang="en-US" sz="2000" b="1">
                  <a:latin typeface="Times New Roman" pitchFamily="18" charset="0"/>
                  <a:ea typeface="標楷體" pitchFamily="65" charset="-120"/>
                </a:endParaRPr>
              </a:p>
            </p:txBody>
          </p:sp>
          <p:sp>
            <p:nvSpPr>
              <p:cNvPr id="19" name="Rectangle 15"/>
              <p:cNvSpPr>
                <a:spLocks noChangeArrowheads="1"/>
              </p:cNvSpPr>
              <p:nvPr/>
            </p:nvSpPr>
            <p:spPr bwMode="auto">
              <a:xfrm>
                <a:off x="595" y="2319"/>
                <a:ext cx="576" cy="173"/>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贏得訂單</a:t>
                </a:r>
                <a:endParaRPr lang="zh-TW" altLang="en-US" sz="2000" b="1">
                  <a:latin typeface="Times New Roman" pitchFamily="18" charset="0"/>
                  <a:ea typeface="標楷體" pitchFamily="65" charset="-120"/>
                </a:endParaRPr>
              </a:p>
            </p:txBody>
          </p:sp>
          <p:grpSp>
            <p:nvGrpSpPr>
              <p:cNvPr id="20" name="Group 16"/>
              <p:cNvGrpSpPr>
                <a:grpSpLocks/>
              </p:cNvGrpSpPr>
              <p:nvPr/>
            </p:nvGrpSpPr>
            <p:grpSpPr bwMode="auto">
              <a:xfrm>
                <a:off x="1666" y="1651"/>
                <a:ext cx="869" cy="660"/>
                <a:chOff x="2049" y="1725"/>
                <a:chExt cx="869" cy="660"/>
              </a:xfrm>
            </p:grpSpPr>
            <p:sp>
              <p:nvSpPr>
                <p:cNvPr id="34" name="Arc 17"/>
                <p:cNvSpPr>
                  <a:spLocks/>
                </p:cNvSpPr>
                <p:nvPr/>
              </p:nvSpPr>
              <p:spPr bwMode="auto">
                <a:xfrm>
                  <a:off x="2049" y="1725"/>
                  <a:ext cx="717" cy="651"/>
                </a:xfrm>
                <a:custGeom>
                  <a:avLst/>
                  <a:gdLst>
                    <a:gd name="T0" fmla="*/ 321 w 21320"/>
                    <a:gd name="T1" fmla="*/ 0 h 19370"/>
                    <a:gd name="T2" fmla="*/ 717 w 21320"/>
                    <a:gd name="T3" fmla="*/ 535 h 19370"/>
                    <a:gd name="T4" fmla="*/ 0 w 21320"/>
                    <a:gd name="T5" fmla="*/ 651 h 19370"/>
                    <a:gd name="T6" fmla="*/ 0 60000 65536"/>
                    <a:gd name="T7" fmla="*/ 0 60000 65536"/>
                    <a:gd name="T8" fmla="*/ 0 60000 65536"/>
                    <a:gd name="T9" fmla="*/ 0 w 21320"/>
                    <a:gd name="T10" fmla="*/ 0 h 19370"/>
                    <a:gd name="T11" fmla="*/ 21320 w 21320"/>
                    <a:gd name="T12" fmla="*/ 19370 h 19370"/>
                  </a:gdLst>
                  <a:ahLst/>
                  <a:cxnLst>
                    <a:cxn ang="T6">
                      <a:pos x="T0" y="T1"/>
                    </a:cxn>
                    <a:cxn ang="T7">
                      <a:pos x="T2" y="T3"/>
                    </a:cxn>
                    <a:cxn ang="T8">
                      <a:pos x="T4" y="T5"/>
                    </a:cxn>
                  </a:cxnLst>
                  <a:rect l="T9" t="T10" r="T11" b="T12"/>
                  <a:pathLst>
                    <a:path w="21320" h="19370" fill="none" extrusionOk="0">
                      <a:moveTo>
                        <a:pt x="9558" y="-1"/>
                      </a:moveTo>
                      <a:cubicBezTo>
                        <a:pt x="15818" y="3089"/>
                        <a:pt x="20200" y="9013"/>
                        <a:pt x="21320" y="15904"/>
                      </a:cubicBezTo>
                    </a:path>
                    <a:path w="21320" h="19370" stroke="0" extrusionOk="0">
                      <a:moveTo>
                        <a:pt x="9558" y="-1"/>
                      </a:moveTo>
                      <a:cubicBezTo>
                        <a:pt x="15818" y="3089"/>
                        <a:pt x="20200" y="9013"/>
                        <a:pt x="21320" y="15904"/>
                      </a:cubicBezTo>
                      <a:lnTo>
                        <a:pt x="0" y="19370"/>
                      </a:lnTo>
                      <a:close/>
                    </a:path>
                  </a:pathLst>
                </a:custGeom>
                <a:noFill/>
                <a:ln w="14288">
                  <a:solidFill>
                    <a:srgbClr val="0000FF"/>
                  </a:solidFill>
                  <a:round/>
                  <a:headEnd/>
                  <a:tailEnd/>
                </a:ln>
              </p:spPr>
              <p:txBody>
                <a:bodyPr/>
                <a:lstStyle/>
                <a:p>
                  <a:endParaRPr lang="zh-TW" altLang="en-US"/>
                </a:p>
              </p:txBody>
            </p:sp>
            <p:sp>
              <p:nvSpPr>
                <p:cNvPr id="35" name="Freeform 18"/>
                <p:cNvSpPr>
                  <a:spLocks/>
                </p:cNvSpPr>
                <p:nvPr/>
              </p:nvSpPr>
              <p:spPr bwMode="auto">
                <a:xfrm>
                  <a:off x="2722" y="2261"/>
                  <a:ext cx="71" cy="124"/>
                </a:xfrm>
                <a:custGeom>
                  <a:avLst/>
                  <a:gdLst>
                    <a:gd name="T0" fmla="*/ 44 w 71"/>
                    <a:gd name="T1" fmla="*/ 124 h 124"/>
                    <a:gd name="T2" fmla="*/ 71 w 71"/>
                    <a:gd name="T3" fmla="*/ 0 h 124"/>
                    <a:gd name="T4" fmla="*/ 0 w 71"/>
                    <a:gd name="T5" fmla="*/ 0 h 124"/>
                    <a:gd name="T6" fmla="*/ 44 w 71"/>
                    <a:gd name="T7" fmla="*/ 124 h 124"/>
                    <a:gd name="T8" fmla="*/ 0 60000 65536"/>
                    <a:gd name="T9" fmla="*/ 0 60000 65536"/>
                    <a:gd name="T10" fmla="*/ 0 60000 65536"/>
                    <a:gd name="T11" fmla="*/ 0 60000 65536"/>
                    <a:gd name="T12" fmla="*/ 0 w 71"/>
                    <a:gd name="T13" fmla="*/ 0 h 124"/>
                    <a:gd name="T14" fmla="*/ 71 w 71"/>
                    <a:gd name="T15" fmla="*/ 124 h 124"/>
                  </a:gdLst>
                  <a:ahLst/>
                  <a:cxnLst>
                    <a:cxn ang="T8">
                      <a:pos x="T0" y="T1"/>
                    </a:cxn>
                    <a:cxn ang="T9">
                      <a:pos x="T2" y="T3"/>
                    </a:cxn>
                    <a:cxn ang="T10">
                      <a:pos x="T4" y="T5"/>
                    </a:cxn>
                    <a:cxn ang="T11">
                      <a:pos x="T6" y="T7"/>
                    </a:cxn>
                  </a:cxnLst>
                  <a:rect l="T12" t="T13" r="T14" b="T15"/>
                  <a:pathLst>
                    <a:path w="71" h="124">
                      <a:moveTo>
                        <a:pt x="44" y="124"/>
                      </a:moveTo>
                      <a:lnTo>
                        <a:pt x="71" y="0"/>
                      </a:lnTo>
                      <a:lnTo>
                        <a:pt x="0" y="0"/>
                      </a:lnTo>
                      <a:lnTo>
                        <a:pt x="44" y="124"/>
                      </a:lnTo>
                      <a:close/>
                    </a:path>
                  </a:pathLst>
                </a:custGeom>
                <a:solidFill>
                  <a:srgbClr val="0000FF"/>
                </a:solidFill>
                <a:ln w="14288">
                  <a:solidFill>
                    <a:srgbClr val="0000FF"/>
                  </a:solidFill>
                  <a:round/>
                  <a:headEnd/>
                  <a:tailEnd/>
                </a:ln>
              </p:spPr>
              <p:txBody>
                <a:bodyPr/>
                <a:lstStyle/>
                <a:p>
                  <a:endParaRPr lang="zh-TW" altLang="en-US"/>
                </a:p>
              </p:txBody>
            </p:sp>
            <p:sp>
              <p:nvSpPr>
                <p:cNvPr id="36" name="Rectangle 19"/>
                <p:cNvSpPr>
                  <a:spLocks noChangeArrowheads="1"/>
                </p:cNvSpPr>
                <p:nvPr/>
              </p:nvSpPr>
              <p:spPr bwMode="auto">
                <a:xfrm>
                  <a:off x="2837" y="2181"/>
                  <a:ext cx="81" cy="173"/>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grpSp>
            <p:nvGrpSpPr>
              <p:cNvPr id="21" name="Group 20"/>
              <p:cNvGrpSpPr>
                <a:grpSpLocks/>
              </p:cNvGrpSpPr>
              <p:nvPr/>
            </p:nvGrpSpPr>
            <p:grpSpPr bwMode="auto">
              <a:xfrm>
                <a:off x="1737" y="2452"/>
                <a:ext cx="653" cy="819"/>
                <a:chOff x="2120" y="2526"/>
                <a:chExt cx="653" cy="819"/>
              </a:xfrm>
            </p:grpSpPr>
            <p:sp>
              <p:nvSpPr>
                <p:cNvPr id="31" name="Arc 21"/>
                <p:cNvSpPr>
                  <a:spLocks/>
                </p:cNvSpPr>
                <p:nvPr/>
              </p:nvSpPr>
              <p:spPr bwMode="auto">
                <a:xfrm>
                  <a:off x="2120" y="2526"/>
                  <a:ext cx="653" cy="616"/>
                </a:xfrm>
                <a:custGeom>
                  <a:avLst/>
                  <a:gdLst>
                    <a:gd name="T0" fmla="*/ 653 w 21528"/>
                    <a:gd name="T1" fmla="*/ 54 h 20312"/>
                    <a:gd name="T2" fmla="*/ 223 w 21528"/>
                    <a:gd name="T3" fmla="*/ 616 h 20312"/>
                    <a:gd name="T4" fmla="*/ 0 w 21528"/>
                    <a:gd name="T5" fmla="*/ 0 h 20312"/>
                    <a:gd name="T6" fmla="*/ 0 60000 65536"/>
                    <a:gd name="T7" fmla="*/ 0 60000 65536"/>
                    <a:gd name="T8" fmla="*/ 0 60000 65536"/>
                    <a:gd name="T9" fmla="*/ 0 w 21528"/>
                    <a:gd name="T10" fmla="*/ 0 h 20312"/>
                    <a:gd name="T11" fmla="*/ 21528 w 21528"/>
                    <a:gd name="T12" fmla="*/ 20312 h 20312"/>
                  </a:gdLst>
                  <a:ahLst/>
                  <a:cxnLst>
                    <a:cxn ang="T6">
                      <a:pos x="T0" y="T1"/>
                    </a:cxn>
                    <a:cxn ang="T7">
                      <a:pos x="T2" y="T3"/>
                    </a:cxn>
                    <a:cxn ang="T8">
                      <a:pos x="T4" y="T5"/>
                    </a:cxn>
                  </a:cxnLst>
                  <a:rect l="T9" t="T10" r="T11" b="T12"/>
                  <a:pathLst>
                    <a:path w="21528" h="20312" fill="none" extrusionOk="0">
                      <a:moveTo>
                        <a:pt x="21527" y="1765"/>
                      </a:moveTo>
                      <a:cubicBezTo>
                        <a:pt x="20836" y="10190"/>
                        <a:pt x="15295" y="17437"/>
                        <a:pt x="7347" y="20312"/>
                      </a:cubicBezTo>
                    </a:path>
                    <a:path w="21528" h="20312" stroke="0" extrusionOk="0">
                      <a:moveTo>
                        <a:pt x="21527" y="1765"/>
                      </a:moveTo>
                      <a:cubicBezTo>
                        <a:pt x="20836" y="10190"/>
                        <a:pt x="15295" y="17437"/>
                        <a:pt x="7347" y="20312"/>
                      </a:cubicBezTo>
                      <a:lnTo>
                        <a:pt x="0" y="0"/>
                      </a:lnTo>
                      <a:close/>
                    </a:path>
                  </a:pathLst>
                </a:custGeom>
                <a:noFill/>
                <a:ln w="14288">
                  <a:solidFill>
                    <a:srgbClr val="0000FF"/>
                  </a:solidFill>
                  <a:round/>
                  <a:headEnd/>
                  <a:tailEnd/>
                </a:ln>
              </p:spPr>
              <p:txBody>
                <a:bodyPr/>
                <a:lstStyle/>
                <a:p>
                  <a:endParaRPr lang="zh-TW" altLang="en-US"/>
                </a:p>
              </p:txBody>
            </p:sp>
            <p:sp>
              <p:nvSpPr>
                <p:cNvPr id="32" name="Freeform 22"/>
                <p:cNvSpPr>
                  <a:spLocks/>
                </p:cNvSpPr>
                <p:nvPr/>
              </p:nvSpPr>
              <p:spPr bwMode="auto">
                <a:xfrm>
                  <a:off x="2226" y="3101"/>
                  <a:ext cx="124" cy="71"/>
                </a:xfrm>
                <a:custGeom>
                  <a:avLst/>
                  <a:gdLst>
                    <a:gd name="T0" fmla="*/ 0 w 124"/>
                    <a:gd name="T1" fmla="*/ 71 h 71"/>
                    <a:gd name="T2" fmla="*/ 124 w 124"/>
                    <a:gd name="T3" fmla="*/ 71 h 71"/>
                    <a:gd name="T4" fmla="*/ 107 w 124"/>
                    <a:gd name="T5" fmla="*/ 0 h 71"/>
                    <a:gd name="T6" fmla="*/ 0 w 124"/>
                    <a:gd name="T7" fmla="*/ 71 h 71"/>
                    <a:gd name="T8" fmla="*/ 0 60000 65536"/>
                    <a:gd name="T9" fmla="*/ 0 60000 65536"/>
                    <a:gd name="T10" fmla="*/ 0 60000 65536"/>
                    <a:gd name="T11" fmla="*/ 0 60000 65536"/>
                    <a:gd name="T12" fmla="*/ 0 w 124"/>
                    <a:gd name="T13" fmla="*/ 0 h 71"/>
                    <a:gd name="T14" fmla="*/ 124 w 124"/>
                    <a:gd name="T15" fmla="*/ 71 h 71"/>
                  </a:gdLst>
                  <a:ahLst/>
                  <a:cxnLst>
                    <a:cxn ang="T8">
                      <a:pos x="T0" y="T1"/>
                    </a:cxn>
                    <a:cxn ang="T9">
                      <a:pos x="T2" y="T3"/>
                    </a:cxn>
                    <a:cxn ang="T10">
                      <a:pos x="T4" y="T5"/>
                    </a:cxn>
                    <a:cxn ang="T11">
                      <a:pos x="T6" y="T7"/>
                    </a:cxn>
                  </a:cxnLst>
                  <a:rect l="T12" t="T13" r="T14" b="T15"/>
                  <a:pathLst>
                    <a:path w="124" h="71">
                      <a:moveTo>
                        <a:pt x="0" y="71"/>
                      </a:moveTo>
                      <a:lnTo>
                        <a:pt x="124" y="71"/>
                      </a:lnTo>
                      <a:lnTo>
                        <a:pt x="107" y="0"/>
                      </a:lnTo>
                      <a:lnTo>
                        <a:pt x="0" y="71"/>
                      </a:lnTo>
                      <a:close/>
                    </a:path>
                  </a:pathLst>
                </a:custGeom>
                <a:solidFill>
                  <a:srgbClr val="0000FF"/>
                </a:solidFill>
                <a:ln w="14288">
                  <a:solidFill>
                    <a:srgbClr val="0000FF"/>
                  </a:solidFill>
                  <a:round/>
                  <a:headEnd/>
                  <a:tailEnd/>
                </a:ln>
              </p:spPr>
              <p:txBody>
                <a:bodyPr/>
                <a:lstStyle/>
                <a:p>
                  <a:endParaRPr lang="zh-TW" altLang="en-US"/>
                </a:p>
              </p:txBody>
            </p:sp>
            <p:sp>
              <p:nvSpPr>
                <p:cNvPr id="33" name="Rectangle 23"/>
                <p:cNvSpPr>
                  <a:spLocks noChangeArrowheads="1"/>
                </p:cNvSpPr>
                <p:nvPr/>
              </p:nvSpPr>
              <p:spPr bwMode="auto">
                <a:xfrm>
                  <a:off x="2333" y="3172"/>
                  <a:ext cx="81" cy="173"/>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grpSp>
            <p:nvGrpSpPr>
              <p:cNvPr id="22" name="Group 24"/>
              <p:cNvGrpSpPr>
                <a:grpSpLocks/>
              </p:cNvGrpSpPr>
              <p:nvPr/>
            </p:nvGrpSpPr>
            <p:grpSpPr bwMode="auto">
              <a:xfrm>
                <a:off x="622" y="2505"/>
                <a:ext cx="779" cy="699"/>
                <a:chOff x="1005" y="2579"/>
                <a:chExt cx="779" cy="699"/>
              </a:xfrm>
            </p:grpSpPr>
            <p:sp>
              <p:nvSpPr>
                <p:cNvPr id="28" name="Arc 25"/>
                <p:cNvSpPr>
                  <a:spLocks/>
                </p:cNvSpPr>
                <p:nvPr/>
              </p:nvSpPr>
              <p:spPr bwMode="auto">
                <a:xfrm>
                  <a:off x="1155" y="2695"/>
                  <a:ext cx="629" cy="583"/>
                </a:xfrm>
                <a:custGeom>
                  <a:avLst/>
                  <a:gdLst>
                    <a:gd name="T0" fmla="*/ 629 w 26925"/>
                    <a:gd name="T1" fmla="*/ 567 h 24983"/>
                    <a:gd name="T2" fmla="*/ 6 w 26925"/>
                    <a:gd name="T3" fmla="*/ 0 h 24983"/>
                    <a:gd name="T4" fmla="*/ 505 w 26925"/>
                    <a:gd name="T5" fmla="*/ 79 h 24983"/>
                    <a:gd name="T6" fmla="*/ 0 60000 65536"/>
                    <a:gd name="T7" fmla="*/ 0 60000 65536"/>
                    <a:gd name="T8" fmla="*/ 0 60000 65536"/>
                    <a:gd name="T9" fmla="*/ 0 w 26925"/>
                    <a:gd name="T10" fmla="*/ 0 h 24983"/>
                    <a:gd name="T11" fmla="*/ 26925 w 26925"/>
                    <a:gd name="T12" fmla="*/ 24983 h 24983"/>
                  </a:gdLst>
                  <a:ahLst/>
                  <a:cxnLst>
                    <a:cxn ang="T6">
                      <a:pos x="T0" y="T1"/>
                    </a:cxn>
                    <a:cxn ang="T7">
                      <a:pos x="T2" y="T3"/>
                    </a:cxn>
                    <a:cxn ang="T8">
                      <a:pos x="T4" y="T5"/>
                    </a:cxn>
                  </a:cxnLst>
                  <a:rect l="T9" t="T10" r="T11" b="T12"/>
                  <a:pathLst>
                    <a:path w="26925" h="24983" fill="none" extrusionOk="0">
                      <a:moveTo>
                        <a:pt x="26925" y="24316"/>
                      </a:moveTo>
                      <a:cubicBezTo>
                        <a:pt x="25184" y="24759"/>
                        <a:pt x="23395" y="24982"/>
                        <a:pt x="21600" y="24983"/>
                      </a:cubicBezTo>
                      <a:cubicBezTo>
                        <a:pt x="9670" y="24983"/>
                        <a:pt x="0" y="15312"/>
                        <a:pt x="0" y="3383"/>
                      </a:cubicBezTo>
                      <a:cubicBezTo>
                        <a:pt x="-1" y="2250"/>
                        <a:pt x="89" y="1118"/>
                        <a:pt x="266" y="-1"/>
                      </a:cubicBezTo>
                    </a:path>
                    <a:path w="26925" h="24983" stroke="0" extrusionOk="0">
                      <a:moveTo>
                        <a:pt x="26925" y="24316"/>
                      </a:moveTo>
                      <a:cubicBezTo>
                        <a:pt x="25184" y="24759"/>
                        <a:pt x="23395" y="24982"/>
                        <a:pt x="21600" y="24983"/>
                      </a:cubicBezTo>
                      <a:cubicBezTo>
                        <a:pt x="9670" y="24983"/>
                        <a:pt x="0" y="15312"/>
                        <a:pt x="0" y="3383"/>
                      </a:cubicBezTo>
                      <a:cubicBezTo>
                        <a:pt x="-1" y="2250"/>
                        <a:pt x="89" y="1118"/>
                        <a:pt x="266" y="-1"/>
                      </a:cubicBezTo>
                      <a:lnTo>
                        <a:pt x="21600" y="3383"/>
                      </a:lnTo>
                      <a:close/>
                    </a:path>
                  </a:pathLst>
                </a:custGeom>
                <a:noFill/>
                <a:ln w="14288">
                  <a:solidFill>
                    <a:srgbClr val="0000FF"/>
                  </a:solidFill>
                  <a:round/>
                  <a:headEnd/>
                  <a:tailEnd/>
                </a:ln>
              </p:spPr>
              <p:txBody>
                <a:bodyPr/>
                <a:lstStyle/>
                <a:p>
                  <a:endParaRPr lang="zh-TW" altLang="en-US"/>
                </a:p>
              </p:txBody>
            </p:sp>
            <p:sp>
              <p:nvSpPr>
                <p:cNvPr id="29" name="Freeform 26"/>
                <p:cNvSpPr>
                  <a:spLocks/>
                </p:cNvSpPr>
                <p:nvPr/>
              </p:nvSpPr>
              <p:spPr bwMode="auto">
                <a:xfrm>
                  <a:off x="1120" y="2579"/>
                  <a:ext cx="79" cy="124"/>
                </a:xfrm>
                <a:custGeom>
                  <a:avLst/>
                  <a:gdLst>
                    <a:gd name="T0" fmla="*/ 79 w 79"/>
                    <a:gd name="T1" fmla="*/ 0 h 124"/>
                    <a:gd name="T2" fmla="*/ 0 w 79"/>
                    <a:gd name="T3" fmla="*/ 106 h 124"/>
                    <a:gd name="T4" fmla="*/ 71 w 79"/>
                    <a:gd name="T5" fmla="*/ 124 h 124"/>
                    <a:gd name="T6" fmla="*/ 79 w 79"/>
                    <a:gd name="T7" fmla="*/ 0 h 124"/>
                    <a:gd name="T8" fmla="*/ 0 60000 65536"/>
                    <a:gd name="T9" fmla="*/ 0 60000 65536"/>
                    <a:gd name="T10" fmla="*/ 0 60000 65536"/>
                    <a:gd name="T11" fmla="*/ 0 60000 65536"/>
                    <a:gd name="T12" fmla="*/ 0 w 79"/>
                    <a:gd name="T13" fmla="*/ 0 h 124"/>
                    <a:gd name="T14" fmla="*/ 79 w 79"/>
                    <a:gd name="T15" fmla="*/ 124 h 124"/>
                  </a:gdLst>
                  <a:ahLst/>
                  <a:cxnLst>
                    <a:cxn ang="T8">
                      <a:pos x="T0" y="T1"/>
                    </a:cxn>
                    <a:cxn ang="T9">
                      <a:pos x="T2" y="T3"/>
                    </a:cxn>
                    <a:cxn ang="T10">
                      <a:pos x="T4" y="T5"/>
                    </a:cxn>
                    <a:cxn ang="T11">
                      <a:pos x="T6" y="T7"/>
                    </a:cxn>
                  </a:cxnLst>
                  <a:rect l="T12" t="T13" r="T14" b="T15"/>
                  <a:pathLst>
                    <a:path w="79" h="124">
                      <a:moveTo>
                        <a:pt x="79" y="0"/>
                      </a:moveTo>
                      <a:lnTo>
                        <a:pt x="0" y="106"/>
                      </a:lnTo>
                      <a:lnTo>
                        <a:pt x="71" y="124"/>
                      </a:lnTo>
                      <a:lnTo>
                        <a:pt x="79" y="0"/>
                      </a:lnTo>
                      <a:close/>
                    </a:path>
                  </a:pathLst>
                </a:custGeom>
                <a:solidFill>
                  <a:srgbClr val="0000FF"/>
                </a:solidFill>
                <a:ln w="14288">
                  <a:solidFill>
                    <a:srgbClr val="0000FF"/>
                  </a:solidFill>
                  <a:round/>
                  <a:headEnd/>
                  <a:tailEnd/>
                </a:ln>
              </p:spPr>
              <p:txBody>
                <a:bodyPr/>
                <a:lstStyle/>
                <a:p>
                  <a:endParaRPr lang="zh-TW" altLang="en-US"/>
                </a:p>
              </p:txBody>
            </p:sp>
            <p:sp>
              <p:nvSpPr>
                <p:cNvPr id="30" name="Rectangle 27"/>
                <p:cNvSpPr>
                  <a:spLocks noChangeArrowheads="1"/>
                </p:cNvSpPr>
                <p:nvPr/>
              </p:nvSpPr>
              <p:spPr bwMode="auto">
                <a:xfrm>
                  <a:off x="1005" y="2579"/>
                  <a:ext cx="81" cy="173"/>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grpSp>
            <p:nvGrpSpPr>
              <p:cNvPr id="23" name="Group 28"/>
              <p:cNvGrpSpPr>
                <a:grpSpLocks/>
              </p:cNvGrpSpPr>
              <p:nvPr/>
            </p:nvGrpSpPr>
            <p:grpSpPr bwMode="auto">
              <a:xfrm>
                <a:off x="843" y="1399"/>
                <a:ext cx="646" cy="913"/>
                <a:chOff x="1226" y="1473"/>
                <a:chExt cx="646" cy="913"/>
              </a:xfrm>
            </p:grpSpPr>
            <p:sp>
              <p:nvSpPr>
                <p:cNvPr id="25" name="Arc 29"/>
                <p:cNvSpPr>
                  <a:spLocks/>
                </p:cNvSpPr>
                <p:nvPr/>
              </p:nvSpPr>
              <p:spPr bwMode="auto">
                <a:xfrm>
                  <a:off x="1226" y="1672"/>
                  <a:ext cx="646" cy="714"/>
                </a:xfrm>
                <a:custGeom>
                  <a:avLst/>
                  <a:gdLst>
                    <a:gd name="T0" fmla="*/ 11 w 21600"/>
                    <a:gd name="T1" fmla="*/ 714 h 23857"/>
                    <a:gd name="T2" fmla="*/ 400 w 21600"/>
                    <a:gd name="T3" fmla="*/ 0 h 23857"/>
                    <a:gd name="T4" fmla="*/ 646 w 21600"/>
                    <a:gd name="T5" fmla="*/ 598 h 23857"/>
                    <a:gd name="T6" fmla="*/ 0 60000 65536"/>
                    <a:gd name="T7" fmla="*/ 0 60000 65536"/>
                    <a:gd name="T8" fmla="*/ 0 60000 65536"/>
                    <a:gd name="T9" fmla="*/ 0 w 21600"/>
                    <a:gd name="T10" fmla="*/ 0 h 23857"/>
                    <a:gd name="T11" fmla="*/ 21600 w 21600"/>
                    <a:gd name="T12" fmla="*/ 23857 h 23857"/>
                  </a:gdLst>
                  <a:ahLst/>
                  <a:cxnLst>
                    <a:cxn ang="T6">
                      <a:pos x="T0" y="T1"/>
                    </a:cxn>
                    <a:cxn ang="T7">
                      <a:pos x="T2" y="T3"/>
                    </a:cxn>
                    <a:cxn ang="T8">
                      <a:pos x="T4" y="T5"/>
                    </a:cxn>
                  </a:cxnLst>
                  <a:rect l="T9" t="T10" r="T11" b="T12"/>
                  <a:pathLst>
                    <a:path w="21600" h="23857" fill="none" extrusionOk="0">
                      <a:moveTo>
                        <a:pt x="352" y="23857"/>
                      </a:moveTo>
                      <a:cubicBezTo>
                        <a:pt x="118" y="22574"/>
                        <a:pt x="0" y="21273"/>
                        <a:pt x="0" y="19969"/>
                      </a:cubicBezTo>
                      <a:cubicBezTo>
                        <a:pt x="-1" y="11219"/>
                        <a:pt x="5278" y="3334"/>
                        <a:pt x="13366" y="-1"/>
                      </a:cubicBezTo>
                    </a:path>
                    <a:path w="21600" h="23857" stroke="0" extrusionOk="0">
                      <a:moveTo>
                        <a:pt x="352" y="23857"/>
                      </a:moveTo>
                      <a:cubicBezTo>
                        <a:pt x="118" y="22574"/>
                        <a:pt x="0" y="21273"/>
                        <a:pt x="0" y="19969"/>
                      </a:cubicBezTo>
                      <a:cubicBezTo>
                        <a:pt x="-1" y="11219"/>
                        <a:pt x="5278" y="3334"/>
                        <a:pt x="13366" y="-1"/>
                      </a:cubicBezTo>
                      <a:lnTo>
                        <a:pt x="21600" y="19969"/>
                      </a:lnTo>
                      <a:close/>
                    </a:path>
                  </a:pathLst>
                </a:custGeom>
                <a:noFill/>
                <a:ln w="14288">
                  <a:solidFill>
                    <a:srgbClr val="0000FF"/>
                  </a:solidFill>
                  <a:round/>
                  <a:headEnd/>
                  <a:tailEnd/>
                </a:ln>
              </p:spPr>
              <p:txBody>
                <a:bodyPr/>
                <a:lstStyle/>
                <a:p>
                  <a:endParaRPr lang="zh-TW" altLang="en-US"/>
                </a:p>
              </p:txBody>
            </p:sp>
            <p:sp>
              <p:nvSpPr>
                <p:cNvPr id="26" name="Freeform 30"/>
                <p:cNvSpPr>
                  <a:spLocks/>
                </p:cNvSpPr>
                <p:nvPr/>
              </p:nvSpPr>
              <p:spPr bwMode="auto">
                <a:xfrm>
                  <a:off x="1615" y="1632"/>
                  <a:ext cx="133" cy="71"/>
                </a:xfrm>
                <a:custGeom>
                  <a:avLst/>
                  <a:gdLst>
                    <a:gd name="T0" fmla="*/ 133 w 133"/>
                    <a:gd name="T1" fmla="*/ 9 h 71"/>
                    <a:gd name="T2" fmla="*/ 0 w 133"/>
                    <a:gd name="T3" fmla="*/ 0 h 71"/>
                    <a:gd name="T4" fmla="*/ 18 w 133"/>
                    <a:gd name="T5" fmla="*/ 71 h 71"/>
                    <a:gd name="T6" fmla="*/ 133 w 133"/>
                    <a:gd name="T7" fmla="*/ 9 h 71"/>
                    <a:gd name="T8" fmla="*/ 0 60000 65536"/>
                    <a:gd name="T9" fmla="*/ 0 60000 65536"/>
                    <a:gd name="T10" fmla="*/ 0 60000 65536"/>
                    <a:gd name="T11" fmla="*/ 0 60000 65536"/>
                    <a:gd name="T12" fmla="*/ 0 w 133"/>
                    <a:gd name="T13" fmla="*/ 0 h 71"/>
                    <a:gd name="T14" fmla="*/ 133 w 133"/>
                    <a:gd name="T15" fmla="*/ 71 h 71"/>
                  </a:gdLst>
                  <a:ahLst/>
                  <a:cxnLst>
                    <a:cxn ang="T8">
                      <a:pos x="T0" y="T1"/>
                    </a:cxn>
                    <a:cxn ang="T9">
                      <a:pos x="T2" y="T3"/>
                    </a:cxn>
                    <a:cxn ang="T10">
                      <a:pos x="T4" y="T5"/>
                    </a:cxn>
                    <a:cxn ang="T11">
                      <a:pos x="T6" y="T7"/>
                    </a:cxn>
                  </a:cxnLst>
                  <a:rect l="T12" t="T13" r="T14" b="T15"/>
                  <a:pathLst>
                    <a:path w="133" h="71">
                      <a:moveTo>
                        <a:pt x="133" y="9"/>
                      </a:moveTo>
                      <a:lnTo>
                        <a:pt x="0" y="0"/>
                      </a:lnTo>
                      <a:lnTo>
                        <a:pt x="18" y="71"/>
                      </a:lnTo>
                      <a:lnTo>
                        <a:pt x="133" y="9"/>
                      </a:lnTo>
                      <a:close/>
                    </a:path>
                  </a:pathLst>
                </a:custGeom>
                <a:solidFill>
                  <a:srgbClr val="0000FF"/>
                </a:solidFill>
                <a:ln w="14288">
                  <a:solidFill>
                    <a:srgbClr val="0000FF"/>
                  </a:solidFill>
                  <a:round/>
                  <a:headEnd/>
                  <a:tailEnd/>
                </a:ln>
              </p:spPr>
              <p:txBody>
                <a:bodyPr/>
                <a:lstStyle/>
                <a:p>
                  <a:endParaRPr lang="zh-TW" altLang="en-US"/>
                </a:p>
              </p:txBody>
            </p:sp>
            <p:sp>
              <p:nvSpPr>
                <p:cNvPr id="27" name="Rectangle 31"/>
                <p:cNvSpPr>
                  <a:spLocks noChangeArrowheads="1"/>
                </p:cNvSpPr>
                <p:nvPr/>
              </p:nvSpPr>
              <p:spPr bwMode="auto">
                <a:xfrm>
                  <a:off x="1562" y="1473"/>
                  <a:ext cx="81" cy="173"/>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pic>
            <p:nvPicPr>
              <p:cNvPr id="24" name="Picture 32"/>
              <p:cNvPicPr>
                <a:picLocks noChangeAspect="1" noChangeArrowheads="1"/>
              </p:cNvPicPr>
              <p:nvPr/>
            </p:nvPicPr>
            <p:blipFill>
              <a:blip r:embed="rId2"/>
              <a:srcRect/>
              <a:stretch>
                <a:fillRect/>
              </a:stretch>
            </p:blipFill>
            <p:spPr bwMode="auto">
              <a:xfrm>
                <a:off x="1436" y="2240"/>
                <a:ext cx="283" cy="283"/>
              </a:xfrm>
              <a:prstGeom prst="rect">
                <a:avLst/>
              </a:prstGeom>
              <a:noFill/>
              <a:ln w="9525">
                <a:noFill/>
                <a:miter lim="800000"/>
                <a:headEnd/>
                <a:tailEnd/>
              </a:ln>
            </p:spPr>
          </p:pic>
        </p:grpSp>
      </p:grpSp>
      <p:sp>
        <p:nvSpPr>
          <p:cNvPr id="37" name="Rectangle 33"/>
          <p:cNvSpPr>
            <a:spLocks noChangeArrowheads="1"/>
          </p:cNvSpPr>
          <p:nvPr/>
        </p:nvSpPr>
        <p:spPr bwMode="auto">
          <a:xfrm>
            <a:off x="3038475" y="1323975"/>
            <a:ext cx="3467100" cy="276225"/>
          </a:xfrm>
          <a:prstGeom prst="rect">
            <a:avLst/>
          </a:prstGeom>
          <a:noFill/>
          <a:ln w="9525">
            <a:noFill/>
            <a:miter lim="800000"/>
            <a:headEnd/>
            <a:tailEnd/>
          </a:ln>
        </p:spPr>
        <p:txBody>
          <a:bodyPr wrap="none" lIns="0" tIns="0" rIns="0" bIns="0">
            <a:spAutoFit/>
          </a:bodyPr>
          <a:lstStyle/>
          <a:p>
            <a:r>
              <a:rPr lang="en-US" altLang="zh-TW" b="1" u="sng">
                <a:solidFill>
                  <a:srgbClr val="000000"/>
                </a:solidFill>
                <a:latin typeface="標楷體" pitchFamily="65" charset="-120"/>
                <a:ea typeface="標楷體" pitchFamily="65" charset="-120"/>
              </a:rPr>
              <a:t>MJ</a:t>
            </a:r>
            <a:r>
              <a:rPr lang="zh-TW" altLang="en-US" b="1" u="sng">
                <a:solidFill>
                  <a:srgbClr val="000000"/>
                </a:solidFill>
                <a:latin typeface="標楷體" pitchFamily="65" charset="-120"/>
                <a:ea typeface="標楷體" pitchFamily="65" charset="-120"/>
              </a:rPr>
              <a:t>公司降低成本方案如何有效？</a:t>
            </a:r>
            <a:endParaRPr lang="zh-TW" altLang="en-US" sz="2000" b="1">
              <a:latin typeface="Times New Roman" pitchFamily="18" charset="0"/>
              <a:ea typeface="標楷體" pitchFamily="65" charset="-120"/>
            </a:endParaRPr>
          </a:p>
        </p:txBody>
      </p:sp>
      <p:grpSp>
        <p:nvGrpSpPr>
          <p:cNvPr id="38" name="Group 34"/>
          <p:cNvGrpSpPr>
            <a:grpSpLocks/>
          </p:cNvGrpSpPr>
          <p:nvPr/>
        </p:nvGrpSpPr>
        <p:grpSpPr bwMode="auto">
          <a:xfrm>
            <a:off x="3941763" y="2619375"/>
            <a:ext cx="2251075" cy="2479675"/>
            <a:chOff x="2483" y="1606"/>
            <a:chExt cx="1503" cy="1562"/>
          </a:xfrm>
        </p:grpSpPr>
        <p:sp>
          <p:nvSpPr>
            <p:cNvPr id="39" name="Rectangle 35"/>
            <p:cNvSpPr>
              <a:spLocks noChangeArrowheads="1"/>
            </p:cNvSpPr>
            <p:nvPr/>
          </p:nvSpPr>
          <p:spPr bwMode="auto">
            <a:xfrm>
              <a:off x="2852" y="2954"/>
              <a:ext cx="610" cy="173"/>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員工參與</a:t>
              </a:r>
              <a:endParaRPr lang="zh-TW" altLang="en-US" sz="2000" b="1">
                <a:latin typeface="Times New Roman" pitchFamily="18" charset="0"/>
                <a:ea typeface="標楷體" pitchFamily="65" charset="-120"/>
              </a:endParaRPr>
            </a:p>
          </p:txBody>
        </p:sp>
        <p:grpSp>
          <p:nvGrpSpPr>
            <p:cNvPr id="40" name="Group 36"/>
            <p:cNvGrpSpPr>
              <a:grpSpLocks/>
            </p:cNvGrpSpPr>
            <p:nvPr/>
          </p:nvGrpSpPr>
          <p:grpSpPr bwMode="auto">
            <a:xfrm>
              <a:off x="2483" y="2226"/>
              <a:ext cx="881" cy="728"/>
              <a:chOff x="2784" y="2385"/>
              <a:chExt cx="903" cy="780"/>
            </a:xfrm>
          </p:grpSpPr>
          <p:sp>
            <p:nvSpPr>
              <p:cNvPr id="51" name="Arc 37"/>
              <p:cNvSpPr>
                <a:spLocks/>
              </p:cNvSpPr>
              <p:nvPr/>
            </p:nvSpPr>
            <p:spPr bwMode="auto">
              <a:xfrm>
                <a:off x="2819" y="2385"/>
                <a:ext cx="868" cy="780"/>
              </a:xfrm>
              <a:custGeom>
                <a:avLst/>
                <a:gdLst>
                  <a:gd name="T0" fmla="*/ 379 w 20348"/>
                  <a:gd name="T1" fmla="*/ 780 h 18312"/>
                  <a:gd name="T2" fmla="*/ 0 w 20348"/>
                  <a:gd name="T3" fmla="*/ 309 h 18312"/>
                  <a:gd name="T4" fmla="*/ 868 w 20348"/>
                  <a:gd name="T5" fmla="*/ 0 h 18312"/>
                  <a:gd name="T6" fmla="*/ 0 60000 65536"/>
                  <a:gd name="T7" fmla="*/ 0 60000 65536"/>
                  <a:gd name="T8" fmla="*/ 0 60000 65536"/>
                  <a:gd name="T9" fmla="*/ 0 w 20348"/>
                  <a:gd name="T10" fmla="*/ 0 h 18312"/>
                  <a:gd name="T11" fmla="*/ 20348 w 20348"/>
                  <a:gd name="T12" fmla="*/ 18312 h 18312"/>
                </a:gdLst>
                <a:ahLst/>
                <a:cxnLst>
                  <a:cxn ang="T6">
                    <a:pos x="T0" y="T1"/>
                  </a:cxn>
                  <a:cxn ang="T7">
                    <a:pos x="T2" y="T3"/>
                  </a:cxn>
                  <a:cxn ang="T8">
                    <a:pos x="T4" y="T5"/>
                  </a:cxn>
                </a:cxnLst>
                <a:rect l="T9" t="T10" r="T11" b="T12"/>
                <a:pathLst>
                  <a:path w="20348" h="18312" fill="none" extrusionOk="0">
                    <a:moveTo>
                      <a:pt x="8892" y="18311"/>
                    </a:moveTo>
                    <a:cubicBezTo>
                      <a:pt x="4766" y="15730"/>
                      <a:pt x="1633" y="11832"/>
                      <a:pt x="0" y="7247"/>
                    </a:cubicBezTo>
                  </a:path>
                  <a:path w="20348" h="18312" stroke="0" extrusionOk="0">
                    <a:moveTo>
                      <a:pt x="8892" y="18311"/>
                    </a:moveTo>
                    <a:cubicBezTo>
                      <a:pt x="4766" y="15730"/>
                      <a:pt x="1633" y="11832"/>
                      <a:pt x="0" y="7247"/>
                    </a:cubicBezTo>
                    <a:lnTo>
                      <a:pt x="20348" y="0"/>
                    </a:lnTo>
                    <a:close/>
                  </a:path>
                </a:pathLst>
              </a:custGeom>
              <a:noFill/>
              <a:ln w="14288">
                <a:solidFill>
                  <a:srgbClr val="0000FF"/>
                </a:solidFill>
                <a:round/>
                <a:headEnd/>
                <a:tailEnd/>
              </a:ln>
            </p:spPr>
            <p:txBody>
              <a:bodyPr/>
              <a:lstStyle/>
              <a:p>
                <a:endParaRPr lang="zh-TW" altLang="en-US"/>
              </a:p>
            </p:txBody>
          </p:sp>
          <p:sp>
            <p:nvSpPr>
              <p:cNvPr id="52" name="Freeform 38"/>
              <p:cNvSpPr>
                <a:spLocks/>
              </p:cNvSpPr>
              <p:nvPr/>
            </p:nvSpPr>
            <p:spPr bwMode="auto">
              <a:xfrm>
                <a:off x="2784" y="2579"/>
                <a:ext cx="71" cy="124"/>
              </a:xfrm>
              <a:custGeom>
                <a:avLst/>
                <a:gdLst>
                  <a:gd name="T0" fmla="*/ 9 w 71"/>
                  <a:gd name="T1" fmla="*/ 0 h 124"/>
                  <a:gd name="T2" fmla="*/ 0 w 71"/>
                  <a:gd name="T3" fmla="*/ 124 h 124"/>
                  <a:gd name="T4" fmla="*/ 71 w 71"/>
                  <a:gd name="T5" fmla="*/ 106 h 124"/>
                  <a:gd name="T6" fmla="*/ 9 w 71"/>
                  <a:gd name="T7" fmla="*/ 0 h 124"/>
                  <a:gd name="T8" fmla="*/ 0 60000 65536"/>
                  <a:gd name="T9" fmla="*/ 0 60000 65536"/>
                  <a:gd name="T10" fmla="*/ 0 60000 65536"/>
                  <a:gd name="T11" fmla="*/ 0 60000 65536"/>
                  <a:gd name="T12" fmla="*/ 0 w 71"/>
                  <a:gd name="T13" fmla="*/ 0 h 124"/>
                  <a:gd name="T14" fmla="*/ 71 w 71"/>
                  <a:gd name="T15" fmla="*/ 124 h 124"/>
                </a:gdLst>
                <a:ahLst/>
                <a:cxnLst>
                  <a:cxn ang="T8">
                    <a:pos x="T0" y="T1"/>
                  </a:cxn>
                  <a:cxn ang="T9">
                    <a:pos x="T2" y="T3"/>
                  </a:cxn>
                  <a:cxn ang="T10">
                    <a:pos x="T4" y="T5"/>
                  </a:cxn>
                  <a:cxn ang="T11">
                    <a:pos x="T6" y="T7"/>
                  </a:cxn>
                </a:cxnLst>
                <a:rect l="T12" t="T13" r="T14" b="T15"/>
                <a:pathLst>
                  <a:path w="71" h="124">
                    <a:moveTo>
                      <a:pt x="9" y="0"/>
                    </a:moveTo>
                    <a:lnTo>
                      <a:pt x="0" y="124"/>
                    </a:lnTo>
                    <a:lnTo>
                      <a:pt x="71" y="106"/>
                    </a:lnTo>
                    <a:lnTo>
                      <a:pt x="9" y="0"/>
                    </a:lnTo>
                    <a:close/>
                  </a:path>
                </a:pathLst>
              </a:custGeom>
              <a:solidFill>
                <a:srgbClr val="0000FF"/>
              </a:solidFill>
              <a:ln w="14288">
                <a:solidFill>
                  <a:srgbClr val="0000FF"/>
                </a:solidFill>
                <a:round/>
                <a:headEnd/>
                <a:tailEnd/>
              </a:ln>
            </p:spPr>
            <p:txBody>
              <a:bodyPr/>
              <a:lstStyle/>
              <a:p>
                <a:endParaRPr lang="zh-TW" altLang="en-US"/>
              </a:p>
            </p:txBody>
          </p:sp>
          <p:sp>
            <p:nvSpPr>
              <p:cNvPr id="53" name="Rectangle 39"/>
              <p:cNvSpPr>
                <a:spLocks noChangeArrowheads="1"/>
              </p:cNvSpPr>
              <p:nvPr/>
            </p:nvSpPr>
            <p:spPr bwMode="auto">
              <a:xfrm>
                <a:off x="2899" y="2588"/>
                <a:ext cx="88" cy="185"/>
              </a:xfrm>
              <a:prstGeom prst="rect">
                <a:avLst/>
              </a:prstGeom>
              <a:noFill/>
              <a:ln w="9525">
                <a:noFill/>
                <a:miter lim="800000"/>
                <a:headEnd/>
                <a:tailEnd/>
              </a:ln>
            </p:spPr>
            <p:txBody>
              <a:bodyPr wrap="none" lIns="0" tIns="0" rIns="0" bIns="0">
                <a:spAutoFit/>
              </a:bodyPr>
              <a:lstStyle/>
              <a:p>
                <a:r>
                  <a:rPr lang="en-US" altLang="zh-TW">
                    <a:solidFill>
                      <a:srgbClr val="0000FF"/>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sp>
          <p:nvSpPr>
            <p:cNvPr id="41" name="Rectangle 40"/>
            <p:cNvSpPr>
              <a:spLocks noChangeArrowheads="1"/>
            </p:cNvSpPr>
            <p:nvPr/>
          </p:nvSpPr>
          <p:spPr bwMode="auto">
            <a:xfrm>
              <a:off x="3249" y="1650"/>
              <a:ext cx="611" cy="173"/>
            </a:xfrm>
            <a:prstGeom prst="rect">
              <a:avLst/>
            </a:prstGeom>
            <a:noFill/>
            <a:ln w="9525">
              <a:noFill/>
              <a:miter lim="800000"/>
              <a:headEnd/>
              <a:tailEnd/>
            </a:ln>
          </p:spPr>
          <p:txBody>
            <a:bodyPr wrap="none" lIns="0" tIns="0" rIns="0" bIns="0">
              <a:spAutoFit/>
            </a:bodyPr>
            <a:lstStyle/>
            <a:p>
              <a:r>
                <a:rPr lang="zh-TW" altLang="en-US">
                  <a:solidFill>
                    <a:srgbClr val="000000"/>
                  </a:solidFill>
                  <a:latin typeface="Times New Roman" pitchFamily="18" charset="0"/>
                  <a:ea typeface="標楷體" pitchFamily="65" charset="-120"/>
                </a:rPr>
                <a:t>工作壓力</a:t>
              </a:r>
              <a:endParaRPr lang="zh-TW" altLang="en-US" sz="2000" b="1">
                <a:latin typeface="Times New Roman" pitchFamily="18" charset="0"/>
                <a:ea typeface="標楷體" pitchFamily="65" charset="-120"/>
              </a:endParaRPr>
            </a:p>
          </p:txBody>
        </p:sp>
        <p:grpSp>
          <p:nvGrpSpPr>
            <p:cNvPr id="42" name="Group 41"/>
            <p:cNvGrpSpPr>
              <a:grpSpLocks/>
            </p:cNvGrpSpPr>
            <p:nvPr/>
          </p:nvGrpSpPr>
          <p:grpSpPr bwMode="auto">
            <a:xfrm>
              <a:off x="2511" y="1606"/>
              <a:ext cx="986" cy="1354"/>
              <a:chOff x="2834" y="1765"/>
              <a:chExt cx="986" cy="1354"/>
            </a:xfrm>
          </p:grpSpPr>
          <p:sp>
            <p:nvSpPr>
              <p:cNvPr id="48" name="Arc 42"/>
              <p:cNvSpPr>
                <a:spLocks/>
              </p:cNvSpPr>
              <p:nvPr/>
            </p:nvSpPr>
            <p:spPr bwMode="auto">
              <a:xfrm>
                <a:off x="2834" y="1967"/>
                <a:ext cx="986" cy="1152"/>
              </a:xfrm>
              <a:custGeom>
                <a:avLst/>
                <a:gdLst>
                  <a:gd name="T0" fmla="*/ 0 w 17305"/>
                  <a:gd name="T1" fmla="*/ 416 h 20229"/>
                  <a:gd name="T2" fmla="*/ 555 w 17305"/>
                  <a:gd name="T3" fmla="*/ 0 h 20229"/>
                  <a:gd name="T4" fmla="*/ 986 w 17305"/>
                  <a:gd name="T5" fmla="*/ 1152 h 20229"/>
                  <a:gd name="T6" fmla="*/ 0 60000 65536"/>
                  <a:gd name="T7" fmla="*/ 0 60000 65536"/>
                  <a:gd name="T8" fmla="*/ 0 60000 65536"/>
                  <a:gd name="T9" fmla="*/ 0 w 17305"/>
                  <a:gd name="T10" fmla="*/ 0 h 20229"/>
                  <a:gd name="T11" fmla="*/ 17305 w 17305"/>
                  <a:gd name="T12" fmla="*/ 20229 h 20229"/>
                </a:gdLst>
                <a:ahLst/>
                <a:cxnLst>
                  <a:cxn ang="T6">
                    <a:pos x="T0" y="T1"/>
                  </a:cxn>
                  <a:cxn ang="T7">
                    <a:pos x="T2" y="T3"/>
                  </a:cxn>
                  <a:cxn ang="T8">
                    <a:pos x="T4" y="T5"/>
                  </a:cxn>
                </a:cxnLst>
                <a:rect l="T9" t="T10" r="T11" b="T12"/>
                <a:pathLst>
                  <a:path w="17305" h="20229" fill="none" extrusionOk="0">
                    <a:moveTo>
                      <a:pt x="0" y="7302"/>
                    </a:moveTo>
                    <a:cubicBezTo>
                      <a:pt x="2477" y="3985"/>
                      <a:pt x="5855" y="1450"/>
                      <a:pt x="9732" y="-1"/>
                    </a:cubicBezTo>
                  </a:path>
                  <a:path w="17305" h="20229" stroke="0" extrusionOk="0">
                    <a:moveTo>
                      <a:pt x="0" y="7302"/>
                    </a:moveTo>
                    <a:cubicBezTo>
                      <a:pt x="2477" y="3985"/>
                      <a:pt x="5855" y="1450"/>
                      <a:pt x="9732" y="-1"/>
                    </a:cubicBezTo>
                    <a:lnTo>
                      <a:pt x="17305" y="20229"/>
                    </a:lnTo>
                    <a:close/>
                  </a:path>
                </a:pathLst>
              </a:custGeom>
              <a:noFill/>
              <a:ln w="14288">
                <a:solidFill>
                  <a:srgbClr val="0000FF"/>
                </a:solidFill>
                <a:round/>
                <a:headEnd/>
                <a:tailEnd/>
              </a:ln>
            </p:spPr>
            <p:txBody>
              <a:bodyPr/>
              <a:lstStyle/>
              <a:p>
                <a:endParaRPr lang="zh-TW" altLang="en-US"/>
              </a:p>
            </p:txBody>
          </p:sp>
          <p:sp>
            <p:nvSpPr>
              <p:cNvPr id="49" name="Freeform 43"/>
              <p:cNvSpPr>
                <a:spLocks/>
              </p:cNvSpPr>
              <p:nvPr/>
            </p:nvSpPr>
            <p:spPr bwMode="auto">
              <a:xfrm>
                <a:off x="3377" y="1924"/>
                <a:ext cx="133" cy="71"/>
              </a:xfrm>
              <a:custGeom>
                <a:avLst/>
                <a:gdLst>
                  <a:gd name="T0" fmla="*/ 133 w 133"/>
                  <a:gd name="T1" fmla="*/ 9 h 71"/>
                  <a:gd name="T2" fmla="*/ 0 w 133"/>
                  <a:gd name="T3" fmla="*/ 0 h 71"/>
                  <a:gd name="T4" fmla="*/ 18 w 133"/>
                  <a:gd name="T5" fmla="*/ 71 h 71"/>
                  <a:gd name="T6" fmla="*/ 133 w 133"/>
                  <a:gd name="T7" fmla="*/ 9 h 71"/>
                  <a:gd name="T8" fmla="*/ 0 60000 65536"/>
                  <a:gd name="T9" fmla="*/ 0 60000 65536"/>
                  <a:gd name="T10" fmla="*/ 0 60000 65536"/>
                  <a:gd name="T11" fmla="*/ 0 60000 65536"/>
                  <a:gd name="T12" fmla="*/ 0 w 133"/>
                  <a:gd name="T13" fmla="*/ 0 h 71"/>
                  <a:gd name="T14" fmla="*/ 133 w 133"/>
                  <a:gd name="T15" fmla="*/ 71 h 71"/>
                </a:gdLst>
                <a:ahLst/>
                <a:cxnLst>
                  <a:cxn ang="T8">
                    <a:pos x="T0" y="T1"/>
                  </a:cxn>
                  <a:cxn ang="T9">
                    <a:pos x="T2" y="T3"/>
                  </a:cxn>
                  <a:cxn ang="T10">
                    <a:pos x="T4" y="T5"/>
                  </a:cxn>
                  <a:cxn ang="T11">
                    <a:pos x="T6" y="T7"/>
                  </a:cxn>
                </a:cxnLst>
                <a:rect l="T12" t="T13" r="T14" b="T15"/>
                <a:pathLst>
                  <a:path w="133" h="71">
                    <a:moveTo>
                      <a:pt x="133" y="9"/>
                    </a:moveTo>
                    <a:lnTo>
                      <a:pt x="0" y="0"/>
                    </a:lnTo>
                    <a:lnTo>
                      <a:pt x="18" y="71"/>
                    </a:lnTo>
                    <a:lnTo>
                      <a:pt x="133" y="9"/>
                    </a:lnTo>
                    <a:close/>
                  </a:path>
                </a:pathLst>
              </a:custGeom>
              <a:solidFill>
                <a:srgbClr val="0000FF"/>
              </a:solidFill>
              <a:ln w="14288">
                <a:solidFill>
                  <a:srgbClr val="0000FF"/>
                </a:solidFill>
                <a:round/>
                <a:headEnd/>
                <a:tailEnd/>
              </a:ln>
            </p:spPr>
            <p:txBody>
              <a:bodyPr/>
              <a:lstStyle/>
              <a:p>
                <a:endParaRPr lang="zh-TW" altLang="en-US"/>
              </a:p>
            </p:txBody>
          </p:sp>
          <p:sp>
            <p:nvSpPr>
              <p:cNvPr id="50" name="Rectangle 44"/>
              <p:cNvSpPr>
                <a:spLocks noChangeArrowheads="1"/>
              </p:cNvSpPr>
              <p:nvPr/>
            </p:nvSpPr>
            <p:spPr bwMode="auto">
              <a:xfrm>
                <a:off x="3324" y="1765"/>
                <a:ext cx="86" cy="173"/>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grpSp>
          <p:nvGrpSpPr>
            <p:cNvPr id="43" name="Group 45"/>
            <p:cNvGrpSpPr>
              <a:grpSpLocks/>
            </p:cNvGrpSpPr>
            <p:nvPr/>
          </p:nvGrpSpPr>
          <p:grpSpPr bwMode="auto">
            <a:xfrm>
              <a:off x="3419" y="1820"/>
              <a:ext cx="567" cy="1348"/>
              <a:chOff x="3687" y="1995"/>
              <a:chExt cx="717" cy="1524"/>
            </a:xfrm>
          </p:grpSpPr>
          <p:sp>
            <p:nvSpPr>
              <p:cNvPr id="45" name="Arc 46"/>
              <p:cNvSpPr>
                <a:spLocks/>
              </p:cNvSpPr>
              <p:nvPr/>
            </p:nvSpPr>
            <p:spPr bwMode="auto">
              <a:xfrm>
                <a:off x="3687" y="1995"/>
                <a:ext cx="717" cy="1301"/>
              </a:xfrm>
              <a:custGeom>
                <a:avLst/>
                <a:gdLst>
                  <a:gd name="T0" fmla="*/ 389 w 21600"/>
                  <a:gd name="T1" fmla="*/ 0 h 39190"/>
                  <a:gd name="T2" fmla="*/ 161 w 21600"/>
                  <a:gd name="T3" fmla="*/ 1301 h 39190"/>
                  <a:gd name="T4" fmla="*/ 0 w 21600"/>
                  <a:gd name="T5" fmla="*/ 602 h 39190"/>
                  <a:gd name="T6" fmla="*/ 0 60000 65536"/>
                  <a:gd name="T7" fmla="*/ 0 60000 65536"/>
                  <a:gd name="T8" fmla="*/ 0 60000 65536"/>
                  <a:gd name="T9" fmla="*/ 0 w 21600"/>
                  <a:gd name="T10" fmla="*/ 0 h 39190"/>
                  <a:gd name="T11" fmla="*/ 21600 w 21600"/>
                  <a:gd name="T12" fmla="*/ 39190 h 39190"/>
                </a:gdLst>
                <a:ahLst/>
                <a:cxnLst>
                  <a:cxn ang="T6">
                    <a:pos x="T0" y="T1"/>
                  </a:cxn>
                  <a:cxn ang="T7">
                    <a:pos x="T2" y="T3"/>
                  </a:cxn>
                  <a:cxn ang="T8">
                    <a:pos x="T4" y="T5"/>
                  </a:cxn>
                </a:cxnLst>
                <a:rect l="T9" t="T10" r="T11" b="T12"/>
                <a:pathLst>
                  <a:path w="21600" h="39190" fill="none" extrusionOk="0">
                    <a:moveTo>
                      <a:pt x="11722" y="0"/>
                    </a:moveTo>
                    <a:cubicBezTo>
                      <a:pt x="17880" y="3979"/>
                      <a:pt x="21600" y="10810"/>
                      <a:pt x="21600" y="18142"/>
                    </a:cubicBezTo>
                    <a:cubicBezTo>
                      <a:pt x="21600" y="28202"/>
                      <a:pt x="14653" y="36931"/>
                      <a:pt x="4850" y="39190"/>
                    </a:cubicBezTo>
                  </a:path>
                  <a:path w="21600" h="39190" stroke="0" extrusionOk="0">
                    <a:moveTo>
                      <a:pt x="11722" y="0"/>
                    </a:moveTo>
                    <a:cubicBezTo>
                      <a:pt x="17880" y="3979"/>
                      <a:pt x="21600" y="10810"/>
                      <a:pt x="21600" y="18142"/>
                    </a:cubicBezTo>
                    <a:cubicBezTo>
                      <a:pt x="21600" y="28202"/>
                      <a:pt x="14653" y="36931"/>
                      <a:pt x="4850" y="39190"/>
                    </a:cubicBezTo>
                    <a:lnTo>
                      <a:pt x="0" y="18142"/>
                    </a:lnTo>
                    <a:close/>
                  </a:path>
                </a:pathLst>
              </a:custGeom>
              <a:noFill/>
              <a:ln w="14288">
                <a:solidFill>
                  <a:srgbClr val="0000FF"/>
                </a:solidFill>
                <a:round/>
                <a:headEnd/>
                <a:tailEnd/>
              </a:ln>
            </p:spPr>
            <p:txBody>
              <a:bodyPr/>
              <a:lstStyle/>
              <a:p>
                <a:endParaRPr lang="zh-TW" altLang="en-US"/>
              </a:p>
            </p:txBody>
          </p:sp>
          <p:sp>
            <p:nvSpPr>
              <p:cNvPr id="46" name="Freeform 47"/>
              <p:cNvSpPr>
                <a:spLocks/>
              </p:cNvSpPr>
              <p:nvPr/>
            </p:nvSpPr>
            <p:spPr bwMode="auto">
              <a:xfrm>
                <a:off x="3731" y="3252"/>
                <a:ext cx="124" cy="71"/>
              </a:xfrm>
              <a:custGeom>
                <a:avLst/>
                <a:gdLst>
                  <a:gd name="T0" fmla="*/ 0 w 124"/>
                  <a:gd name="T1" fmla="*/ 53 h 71"/>
                  <a:gd name="T2" fmla="*/ 124 w 124"/>
                  <a:gd name="T3" fmla="*/ 71 h 71"/>
                  <a:gd name="T4" fmla="*/ 115 w 124"/>
                  <a:gd name="T5" fmla="*/ 0 h 71"/>
                  <a:gd name="T6" fmla="*/ 0 w 124"/>
                  <a:gd name="T7" fmla="*/ 53 h 71"/>
                  <a:gd name="T8" fmla="*/ 0 60000 65536"/>
                  <a:gd name="T9" fmla="*/ 0 60000 65536"/>
                  <a:gd name="T10" fmla="*/ 0 60000 65536"/>
                  <a:gd name="T11" fmla="*/ 0 60000 65536"/>
                  <a:gd name="T12" fmla="*/ 0 w 124"/>
                  <a:gd name="T13" fmla="*/ 0 h 71"/>
                  <a:gd name="T14" fmla="*/ 124 w 124"/>
                  <a:gd name="T15" fmla="*/ 71 h 71"/>
                </a:gdLst>
                <a:ahLst/>
                <a:cxnLst>
                  <a:cxn ang="T8">
                    <a:pos x="T0" y="T1"/>
                  </a:cxn>
                  <a:cxn ang="T9">
                    <a:pos x="T2" y="T3"/>
                  </a:cxn>
                  <a:cxn ang="T10">
                    <a:pos x="T4" y="T5"/>
                  </a:cxn>
                  <a:cxn ang="T11">
                    <a:pos x="T6" y="T7"/>
                  </a:cxn>
                </a:cxnLst>
                <a:rect l="T12" t="T13" r="T14" b="T15"/>
                <a:pathLst>
                  <a:path w="124" h="71">
                    <a:moveTo>
                      <a:pt x="0" y="53"/>
                    </a:moveTo>
                    <a:lnTo>
                      <a:pt x="124" y="71"/>
                    </a:lnTo>
                    <a:lnTo>
                      <a:pt x="115" y="0"/>
                    </a:lnTo>
                    <a:lnTo>
                      <a:pt x="0" y="53"/>
                    </a:lnTo>
                    <a:close/>
                  </a:path>
                </a:pathLst>
              </a:custGeom>
              <a:solidFill>
                <a:srgbClr val="0000FF"/>
              </a:solidFill>
              <a:ln w="14288">
                <a:solidFill>
                  <a:srgbClr val="0000FF"/>
                </a:solidFill>
                <a:round/>
                <a:headEnd/>
                <a:tailEnd/>
              </a:ln>
            </p:spPr>
            <p:txBody>
              <a:bodyPr/>
              <a:lstStyle/>
              <a:p>
                <a:endParaRPr lang="zh-TW" altLang="en-US"/>
              </a:p>
            </p:txBody>
          </p:sp>
          <p:sp>
            <p:nvSpPr>
              <p:cNvPr id="47" name="Rectangle 48"/>
              <p:cNvSpPr>
                <a:spLocks noChangeArrowheads="1"/>
              </p:cNvSpPr>
              <p:nvPr/>
            </p:nvSpPr>
            <p:spPr bwMode="auto">
              <a:xfrm>
                <a:off x="3829" y="3323"/>
                <a:ext cx="64" cy="196"/>
              </a:xfrm>
              <a:prstGeom prst="rect">
                <a:avLst/>
              </a:prstGeom>
              <a:noFill/>
              <a:ln w="9525">
                <a:noFill/>
                <a:miter lim="800000"/>
                <a:headEnd/>
                <a:tailEnd/>
              </a:ln>
            </p:spPr>
            <p:txBody>
              <a:bodyPr wrap="none" lIns="0" tIns="0" rIns="0" bIns="0">
                <a:spAutoFit/>
              </a:bodyPr>
              <a:lstStyle/>
              <a:p>
                <a:r>
                  <a:rPr lang="en-US" altLang="zh-TW">
                    <a:solidFill>
                      <a:srgbClr val="0000FF"/>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pic>
          <p:nvPicPr>
            <p:cNvPr id="44" name="Picture 49"/>
            <p:cNvPicPr>
              <a:picLocks noChangeAspect="1" noChangeArrowheads="1"/>
            </p:cNvPicPr>
            <p:nvPr/>
          </p:nvPicPr>
          <p:blipFill>
            <a:blip r:embed="rId3"/>
            <a:srcRect/>
            <a:stretch>
              <a:fillRect/>
            </a:stretch>
          </p:blipFill>
          <p:spPr bwMode="auto">
            <a:xfrm>
              <a:off x="3249" y="2239"/>
              <a:ext cx="283" cy="283"/>
            </a:xfrm>
            <a:prstGeom prst="rect">
              <a:avLst/>
            </a:prstGeom>
            <a:noFill/>
            <a:ln w="9525">
              <a:noFill/>
              <a:miter lim="800000"/>
              <a:headEnd/>
              <a:tailEnd/>
            </a:ln>
          </p:spPr>
        </p:pic>
      </p:grpSp>
      <p:grpSp>
        <p:nvGrpSpPr>
          <p:cNvPr id="54" name="Group 50"/>
          <p:cNvGrpSpPr>
            <a:grpSpLocks/>
          </p:cNvGrpSpPr>
          <p:nvPr/>
        </p:nvGrpSpPr>
        <p:grpSpPr bwMode="auto">
          <a:xfrm>
            <a:off x="5562600" y="4014788"/>
            <a:ext cx="1258888" cy="1212850"/>
            <a:chOff x="2120" y="2526"/>
            <a:chExt cx="653" cy="836"/>
          </a:xfrm>
        </p:grpSpPr>
        <p:sp>
          <p:nvSpPr>
            <p:cNvPr id="55" name="Arc 51"/>
            <p:cNvSpPr>
              <a:spLocks/>
            </p:cNvSpPr>
            <p:nvPr/>
          </p:nvSpPr>
          <p:spPr bwMode="auto">
            <a:xfrm>
              <a:off x="2120" y="2526"/>
              <a:ext cx="653" cy="616"/>
            </a:xfrm>
            <a:custGeom>
              <a:avLst/>
              <a:gdLst>
                <a:gd name="T0" fmla="*/ 653 w 21528"/>
                <a:gd name="T1" fmla="*/ 54 h 20312"/>
                <a:gd name="T2" fmla="*/ 223 w 21528"/>
                <a:gd name="T3" fmla="*/ 616 h 20312"/>
                <a:gd name="T4" fmla="*/ 0 w 21528"/>
                <a:gd name="T5" fmla="*/ 0 h 20312"/>
                <a:gd name="T6" fmla="*/ 0 60000 65536"/>
                <a:gd name="T7" fmla="*/ 0 60000 65536"/>
                <a:gd name="T8" fmla="*/ 0 60000 65536"/>
                <a:gd name="T9" fmla="*/ 0 w 21528"/>
                <a:gd name="T10" fmla="*/ 0 h 20312"/>
                <a:gd name="T11" fmla="*/ 21528 w 21528"/>
                <a:gd name="T12" fmla="*/ 20312 h 20312"/>
              </a:gdLst>
              <a:ahLst/>
              <a:cxnLst>
                <a:cxn ang="T6">
                  <a:pos x="T0" y="T1"/>
                </a:cxn>
                <a:cxn ang="T7">
                  <a:pos x="T2" y="T3"/>
                </a:cxn>
                <a:cxn ang="T8">
                  <a:pos x="T4" y="T5"/>
                </a:cxn>
              </a:cxnLst>
              <a:rect l="T9" t="T10" r="T11" b="T12"/>
              <a:pathLst>
                <a:path w="21528" h="20312" fill="none" extrusionOk="0">
                  <a:moveTo>
                    <a:pt x="21527" y="1765"/>
                  </a:moveTo>
                  <a:cubicBezTo>
                    <a:pt x="20836" y="10190"/>
                    <a:pt x="15295" y="17437"/>
                    <a:pt x="7347" y="20312"/>
                  </a:cubicBezTo>
                </a:path>
                <a:path w="21528" h="20312" stroke="0" extrusionOk="0">
                  <a:moveTo>
                    <a:pt x="21527" y="1765"/>
                  </a:moveTo>
                  <a:cubicBezTo>
                    <a:pt x="20836" y="10190"/>
                    <a:pt x="15295" y="17437"/>
                    <a:pt x="7347" y="20312"/>
                  </a:cubicBezTo>
                  <a:lnTo>
                    <a:pt x="0" y="0"/>
                  </a:lnTo>
                  <a:close/>
                </a:path>
              </a:pathLst>
            </a:custGeom>
            <a:noFill/>
            <a:ln w="14288">
              <a:solidFill>
                <a:srgbClr val="0000FF"/>
              </a:solidFill>
              <a:round/>
              <a:headEnd/>
              <a:tailEnd/>
            </a:ln>
          </p:spPr>
          <p:txBody>
            <a:bodyPr/>
            <a:lstStyle/>
            <a:p>
              <a:endParaRPr lang="zh-TW" altLang="en-US"/>
            </a:p>
          </p:txBody>
        </p:sp>
        <p:sp>
          <p:nvSpPr>
            <p:cNvPr id="56" name="Freeform 52"/>
            <p:cNvSpPr>
              <a:spLocks/>
            </p:cNvSpPr>
            <p:nvPr/>
          </p:nvSpPr>
          <p:spPr bwMode="auto">
            <a:xfrm>
              <a:off x="2226" y="3101"/>
              <a:ext cx="124" cy="71"/>
            </a:xfrm>
            <a:custGeom>
              <a:avLst/>
              <a:gdLst>
                <a:gd name="T0" fmla="*/ 0 w 124"/>
                <a:gd name="T1" fmla="*/ 71 h 71"/>
                <a:gd name="T2" fmla="*/ 124 w 124"/>
                <a:gd name="T3" fmla="*/ 71 h 71"/>
                <a:gd name="T4" fmla="*/ 107 w 124"/>
                <a:gd name="T5" fmla="*/ 0 h 71"/>
                <a:gd name="T6" fmla="*/ 0 w 124"/>
                <a:gd name="T7" fmla="*/ 71 h 71"/>
                <a:gd name="T8" fmla="*/ 0 60000 65536"/>
                <a:gd name="T9" fmla="*/ 0 60000 65536"/>
                <a:gd name="T10" fmla="*/ 0 60000 65536"/>
                <a:gd name="T11" fmla="*/ 0 60000 65536"/>
                <a:gd name="T12" fmla="*/ 0 w 124"/>
                <a:gd name="T13" fmla="*/ 0 h 71"/>
                <a:gd name="T14" fmla="*/ 124 w 124"/>
                <a:gd name="T15" fmla="*/ 71 h 71"/>
              </a:gdLst>
              <a:ahLst/>
              <a:cxnLst>
                <a:cxn ang="T8">
                  <a:pos x="T0" y="T1"/>
                </a:cxn>
                <a:cxn ang="T9">
                  <a:pos x="T2" y="T3"/>
                </a:cxn>
                <a:cxn ang="T10">
                  <a:pos x="T4" y="T5"/>
                </a:cxn>
                <a:cxn ang="T11">
                  <a:pos x="T6" y="T7"/>
                </a:cxn>
              </a:cxnLst>
              <a:rect l="T12" t="T13" r="T14" b="T15"/>
              <a:pathLst>
                <a:path w="124" h="71">
                  <a:moveTo>
                    <a:pt x="0" y="71"/>
                  </a:moveTo>
                  <a:lnTo>
                    <a:pt x="124" y="71"/>
                  </a:lnTo>
                  <a:lnTo>
                    <a:pt x="107" y="0"/>
                  </a:lnTo>
                  <a:lnTo>
                    <a:pt x="0" y="71"/>
                  </a:lnTo>
                  <a:close/>
                </a:path>
              </a:pathLst>
            </a:custGeom>
            <a:solidFill>
              <a:srgbClr val="0000FF"/>
            </a:solidFill>
            <a:ln w="14288">
              <a:solidFill>
                <a:srgbClr val="0000FF"/>
              </a:solidFill>
              <a:round/>
              <a:headEnd/>
              <a:tailEnd/>
            </a:ln>
          </p:spPr>
          <p:txBody>
            <a:bodyPr/>
            <a:lstStyle/>
            <a:p>
              <a:endParaRPr lang="zh-TW" altLang="en-US"/>
            </a:p>
          </p:txBody>
        </p:sp>
        <p:sp>
          <p:nvSpPr>
            <p:cNvPr id="57" name="Rectangle 53"/>
            <p:cNvSpPr>
              <a:spLocks noChangeArrowheads="1"/>
            </p:cNvSpPr>
            <p:nvPr/>
          </p:nvSpPr>
          <p:spPr bwMode="auto">
            <a:xfrm>
              <a:off x="2333" y="3173"/>
              <a:ext cx="67" cy="189"/>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ea typeface="標楷體" pitchFamily="65" charset="-120"/>
                </a:rPr>
                <a:t>+</a:t>
              </a:r>
              <a:endParaRPr lang="en-US" altLang="zh-TW" sz="2000" b="1">
                <a:latin typeface="Times New Roman" pitchFamily="18" charset="0"/>
                <a:ea typeface="標楷體" pitchFamily="65" charset="-120"/>
              </a:endParaRPr>
            </a:p>
          </p:txBody>
        </p:sp>
      </p:grpSp>
    </p:spTree>
    <p:extLst>
      <p:ext uri="{BB962C8B-B14F-4D97-AF65-F5344CB8AC3E}">
        <p14:creationId xmlns:p14="http://schemas.microsoft.com/office/powerpoint/2010/main" val="5161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1+#ppt_w/2"/>
                                          </p:val>
                                        </p:tav>
                                        <p:tav tm="100000">
                                          <p:val>
                                            <p:strVal val="#ppt_x"/>
                                          </p:val>
                                        </p:tav>
                                      </p:tavLst>
                                    </p:anim>
                                    <p:anim calcmode="lin" valueType="num">
                                      <p:cBhvr additive="base">
                                        <p:cTn id="14"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2509</TotalTime>
  <Words>1692</Words>
  <Application>Microsoft Office PowerPoint</Application>
  <PresentationFormat>如螢幕大小 (4:3)</PresentationFormat>
  <Paragraphs>269</Paragraphs>
  <Slides>44</Slides>
  <Notes>0</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44</vt:i4>
      </vt:variant>
    </vt:vector>
  </HeadingPairs>
  <TitlesOfParts>
    <vt:vector size="56" baseType="lpstr">
      <vt:lpstr>Arial Unicode MS</vt:lpstr>
      <vt:lpstr>新細明體</vt:lpstr>
      <vt:lpstr>標楷體</vt:lpstr>
      <vt:lpstr>Arial</vt:lpstr>
      <vt:lpstr>Comic Sans MS</vt:lpstr>
      <vt:lpstr>Impact</vt:lpstr>
      <vt:lpstr>Symbol</vt:lpstr>
      <vt:lpstr>Tahoma</vt:lpstr>
      <vt:lpstr>Times New Roman</vt:lpstr>
      <vt:lpstr>Wingdings</vt:lpstr>
      <vt:lpstr>教學目標</vt:lpstr>
      <vt:lpstr>Worksheet</vt:lpstr>
      <vt:lpstr>再造第二層次：流程管理再造</vt:lpstr>
      <vt:lpstr>流程管理再造的7R</vt:lpstr>
      <vt:lpstr>流程管理再造：工作流程分析</vt:lpstr>
      <vt:lpstr>EISA方法</vt:lpstr>
      <vt:lpstr>POPKIN：決定流程優先次序  </vt:lpstr>
      <vt:lpstr>再造第二層次：流程管理再造</vt:lpstr>
      <vt:lpstr>軟性變數的性質</vt:lpstr>
      <vt:lpstr>流程再造的另類課題：軟性變數</vt:lpstr>
      <vt:lpstr>那一些是軟性變數？</vt:lpstr>
      <vt:lpstr>那一些是軟性變數？</vt:lpstr>
      <vt:lpstr>PowerPoint 簡報</vt:lpstr>
      <vt:lpstr>PowerPoint 簡報</vt:lpstr>
      <vt:lpstr>這一生至少當一次傻瓜</vt:lpstr>
      <vt:lpstr>經營觀念再造：愛與願景</vt:lpstr>
      <vt:lpstr>經營觀念再造：愛與願景</vt:lpstr>
      <vt:lpstr>經營觀念再造：愛與願景</vt:lpstr>
      <vt:lpstr>經營觀念再造：愛與願景</vt:lpstr>
      <vt:lpstr>經營觀念再造：愛與願景</vt:lpstr>
      <vt:lpstr>經營觀念再造：愛與願景</vt:lpstr>
      <vt:lpstr>經營觀念再造：愛與願景</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流程再造：付出與堅持</vt:lpstr>
      <vt:lpstr>後來木村爺爺終於成功了!</vt:lpstr>
      <vt:lpstr>就業力之流程再造？</vt:lpstr>
      <vt:lpstr>軟性變數：一般能力</vt:lpstr>
      <vt:lpstr>軟性變數：專業知能</vt:lpstr>
      <vt:lpstr>軟性變數：專業態度</vt:lpstr>
      <vt:lpstr>軟性變數：職涯規劃</vt:lpstr>
      <vt:lpstr>HCT再造：硬性變數 + 軟性變數</vt:lpstr>
      <vt:lpstr>發展改善企業軟性變數的資訊系統</vt:lpstr>
      <vt:lpstr>發展改善企業軟性變數的資訊系統</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再造第二層次：流程管理再造</dc:title>
  <dc:creator>Your User Name</dc:creator>
  <cp:lastModifiedBy>George Lee</cp:lastModifiedBy>
  <cp:revision>48</cp:revision>
  <dcterms:created xsi:type="dcterms:W3CDTF">2010-07-17T14:33:19Z</dcterms:created>
  <dcterms:modified xsi:type="dcterms:W3CDTF">2017-09-12T08:00:12Z</dcterms:modified>
</cp:coreProperties>
</file>